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87" r:id="rId3"/>
    <p:sldId id="262" r:id="rId4"/>
    <p:sldId id="258" r:id="rId5"/>
    <p:sldId id="266" r:id="rId6"/>
    <p:sldId id="263" r:id="rId7"/>
    <p:sldId id="268" r:id="rId8"/>
    <p:sldId id="265" r:id="rId9"/>
    <p:sldId id="270" r:id="rId10"/>
    <p:sldId id="271" r:id="rId11"/>
    <p:sldId id="272" r:id="rId12"/>
    <p:sldId id="260" r:id="rId13"/>
    <p:sldId id="261" r:id="rId14"/>
    <p:sldId id="282" r:id="rId15"/>
    <p:sldId id="283" r:id="rId16"/>
    <p:sldId id="284" r:id="rId17"/>
    <p:sldId id="285" r:id="rId18"/>
    <p:sldId id="286" r:id="rId19"/>
    <p:sldId id="269" r:id="rId20"/>
    <p:sldId id="273" r:id="rId21"/>
    <p:sldId id="274" r:id="rId22"/>
    <p:sldId id="275" r:id="rId23"/>
    <p:sldId id="276" r:id="rId24"/>
    <p:sldId id="277" r:id="rId25"/>
    <p:sldId id="278" r:id="rId26"/>
    <p:sldId id="279" r:id="rId27"/>
    <p:sldId id="267" r:id="rId28"/>
    <p:sldId id="281" r:id="rId29"/>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7"/>
    <p:restoredTop sz="97781" autoAdjust="0"/>
  </p:normalViewPr>
  <p:slideViewPr>
    <p:cSldViewPr>
      <p:cViewPr varScale="1">
        <p:scale>
          <a:sx n="95" d="100"/>
          <a:sy n="95" d="100"/>
        </p:scale>
        <p:origin x="1576"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14" d="100"/>
          <a:sy n="114" d="100"/>
        </p:scale>
        <p:origin x="-816" y="273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2DB1E840-67C0-5F4E-9692-B2D505C8D122}" type="datetimeFigureOut">
              <a:rPr lang="en-US" smtClean="0"/>
              <a:t>12/29/22</a:t>
            </a:fld>
            <a:endParaRPr lang="en-US" dirty="0"/>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ABB040CC-6339-4F40-822C-22ADB9B1439A}" type="slidenum">
              <a:rPr lang="en-US" smtClean="0"/>
              <a:t>‹#›</a:t>
            </a:fld>
            <a:endParaRPr lang="en-US" dirty="0"/>
          </a:p>
        </p:txBody>
      </p:sp>
    </p:spTree>
    <p:extLst>
      <p:ext uri="{BB962C8B-B14F-4D97-AF65-F5344CB8AC3E}">
        <p14:creationId xmlns:p14="http://schemas.microsoft.com/office/powerpoint/2010/main" val="13491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96851" y="196850"/>
            <a:ext cx="6705600" cy="899160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dirty="0"/>
              <a:t>Jewish tradition has Ezra as it author.  First and 1</a:t>
            </a:r>
            <a:r>
              <a:rPr lang="en-US" sz="1000" baseline="0" dirty="0"/>
              <a:t> and 2 Chronicles, like Samuel and Kings, was originally one book.  The Hebrew title, </a:t>
            </a:r>
            <a:r>
              <a:rPr lang="en-US" sz="1000" i="1" baseline="0" dirty="0"/>
              <a:t>dibre hayyamim, </a:t>
            </a:r>
            <a:r>
              <a:rPr lang="en-US" sz="1000" i="0" baseline="0" dirty="0"/>
              <a:t>means “the events (or annals) of the days or years.”  In our present day Bible, 1 and 2 Chronicles precede the books that continue their story - the books  of Ezra and Nehemiah.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i="0" baseline="0" dirty="0"/>
              <a:t>Chronicles speaks to the Jews who had returned to their home</a:t>
            </a:r>
            <a:r>
              <a:rPr lang="en-US" sz="1000" i="0" dirty="0"/>
              <a:t> </a:t>
            </a:r>
            <a:r>
              <a:rPr lang="en-US" sz="1000" i="0" baseline="0" dirty="0"/>
              <a:t>land after the Babylonia</a:t>
            </a:r>
            <a:r>
              <a:rPr lang="en-US" sz="1000" dirty="0"/>
              <a:t>n exile.  </a:t>
            </a:r>
            <a:r>
              <a:rPr lang="en-US" sz="1000" i="0" baseline="0" dirty="0"/>
              <a:t> By the time the Chronicles were written</a:t>
            </a:r>
            <a:r>
              <a:rPr lang="en-US" sz="1000" i="0" dirty="0"/>
              <a:t> the temple (Ezra) and walls had been rebuilt (Nehemiah) and the Jews were attempting to restore their relationship with God.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i="0" dirty="0"/>
              <a:t>You won’t find information about Israel here with the emphasis on the southern tribes of Judah.  Of the 27 chapters dealing with Judah’s kings, 19 are devoted to the eight good kings.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i="0" dirty="0"/>
              <a:t>In writing his perspective on the Jews history, the Chronicler sought to encourage the people that God was still with them.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b="1" i="0" u="sng" dirty="0"/>
              <a:t>1 Chronicles 1-3</a:t>
            </a:r>
            <a:r>
              <a:rPr lang="en-US" sz="1000" b="1" i="0" dirty="0"/>
              <a:t> </a:t>
            </a:r>
            <a:r>
              <a:rPr lang="en-US" sz="1000" i="0" dirty="0"/>
              <a:t>trace creation to restoration reflecting on the Abrahamic promise (Genesis 12) through Jacob and the kingly tribe of Judah and his Messianic line of David.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b="1" i="0" dirty="0"/>
              <a:t>1 Chronicles Chapters 4-7 </a:t>
            </a:r>
            <a:r>
              <a:rPr lang="en-US" sz="1000" i="0" dirty="0"/>
              <a:t>follow the tribes of Israel, with special emphasis on Levi and the priesthood.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b="1" u="sng" dirty="0"/>
              <a:t>1 Chronicles</a:t>
            </a:r>
            <a:r>
              <a:rPr lang="en-US" sz="1000" b="1" i="0" u="sng" dirty="0"/>
              <a:t> Chapter 8</a:t>
            </a:r>
            <a:r>
              <a:rPr lang="en-US" sz="1000" b="1" i="0" dirty="0"/>
              <a:t> </a:t>
            </a:r>
            <a:r>
              <a:rPr lang="en-US" sz="1000" i="0" dirty="0"/>
              <a:t>outlines Saul’s genealogy.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b="1" u="sng" dirty="0"/>
              <a:t>1 Chronicles </a:t>
            </a:r>
            <a:r>
              <a:rPr lang="en-US" sz="1000" b="1" i="0" u="sng" dirty="0"/>
              <a:t>Chapter 9</a:t>
            </a:r>
            <a:r>
              <a:rPr lang="en-US" sz="1000" b="1" i="0" dirty="0"/>
              <a:t> </a:t>
            </a:r>
            <a:r>
              <a:rPr lang="en-US" sz="1000" i="0" dirty="0"/>
              <a:t>lists the first people to resettle in Jerusalem after the exile and the repeats Saul’s genealogy - a prelude to chapter 10.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b="1" u="sng" dirty="0"/>
              <a:t>1 Chronicles </a:t>
            </a:r>
            <a:r>
              <a:rPr lang="en-US" sz="1000" b="1" i="0" u="sng" dirty="0"/>
              <a:t>Chapters 10-29</a:t>
            </a:r>
            <a:r>
              <a:rPr lang="en-US" sz="1000" b="1" i="0" dirty="0"/>
              <a:t> </a:t>
            </a:r>
            <a:r>
              <a:rPr lang="en-US" sz="1000" i="0" dirty="0"/>
              <a:t>provide detail about Saul and his unfaithfulness (10:13) to the transition of David and his faithful reign. Details of his death occur in Chapter 10.    </a:t>
            </a:r>
          </a:p>
          <a:p>
            <a:pPr marL="628650" lvl="1" indent="-171450">
              <a:buFont typeface="Wingdings" charset="2"/>
              <a:buChar char="Ø"/>
              <a:defRPr/>
            </a:pPr>
            <a:r>
              <a:rPr lang="en-US" sz="1000" i="0" dirty="0"/>
              <a:t>The chapters include David’s mistake of transporting the ark with a new cart and Uzzah dies as a result (13).  </a:t>
            </a:r>
          </a:p>
          <a:p>
            <a:pPr marL="628650" lvl="1" indent="-171450">
              <a:buFont typeface="Wingdings" charset="2"/>
              <a:buChar char="Ø"/>
              <a:defRPr/>
            </a:pPr>
            <a:r>
              <a:rPr lang="en-US" sz="1000" i="0" dirty="0"/>
              <a:t>The ark becomes a central part of the story and he joyfully returns the ark to Jerusalem (15-16).  </a:t>
            </a:r>
          </a:p>
          <a:p>
            <a:pPr marL="628650" lvl="1" indent="-171450">
              <a:buFont typeface="Wingdings" charset="2"/>
              <a:buChar char="Ø"/>
              <a:defRPr/>
            </a:pPr>
            <a:r>
              <a:rPr lang="en-US" sz="1000" i="0" dirty="0"/>
              <a:t>In spite of his desire to build a temple to house the ark and provide a permanent place of worship, God informs him that it would be his son (Solomon) who would do the building (22).  </a:t>
            </a:r>
          </a:p>
          <a:p>
            <a:pPr marL="628650" lvl="1" indent="-171450">
              <a:buFont typeface="Wingdings" charset="2"/>
              <a:buChar char="Ø"/>
              <a:defRPr/>
            </a:pPr>
            <a:r>
              <a:rPr lang="en-US" sz="1000" i="0" dirty="0"/>
              <a:t>Much of this section is dedicated to the preparation of the construction of the temple and organization.  </a:t>
            </a:r>
          </a:p>
          <a:p>
            <a:pPr marL="628650" lvl="1" indent="-171450">
              <a:buFont typeface="Wingdings" charset="2"/>
              <a:buChar char="Ø"/>
              <a:defRPr/>
            </a:pPr>
            <a:r>
              <a:rPr lang="en-US" sz="1000" dirty="0"/>
              <a:t>David’s prideful census is included in Chapter 21 and pestilence follows as punishment</a:t>
            </a:r>
            <a:endParaRPr lang="en-US" sz="1000" i="0" dirty="0"/>
          </a:p>
          <a:p>
            <a:pPr marL="171450" indent="-171450">
              <a:buFont typeface="Arial" charset="0"/>
              <a:buChar char="•"/>
              <a:defRPr/>
            </a:pPr>
            <a:r>
              <a:rPr lang="en-US" sz="1000" i="0" dirty="0"/>
              <a:t>The first book ends with Solomon being anointed as the next king (29:23) and David’s death (29:26).  </a:t>
            </a:r>
          </a:p>
          <a:p>
            <a:pPr marL="171450" indent="-171450">
              <a:buFont typeface="Arial" charset="0"/>
              <a:buChar char="•"/>
              <a:defRPr/>
            </a:pPr>
            <a:r>
              <a:rPr lang="en-US" sz="1000" b="1" i="0" u="sng" dirty="0"/>
              <a:t>2 Chronicles </a:t>
            </a:r>
            <a:r>
              <a:rPr lang="en-US" sz="1000" i="0" dirty="0"/>
              <a:t>begins with the continued emphasis of the temple construction by Solomon and his request of wisdom (</a:t>
            </a:r>
            <a:r>
              <a:rPr lang="en-US" sz="1000" b="1" i="0" dirty="0"/>
              <a:t>1-7</a:t>
            </a:r>
            <a:r>
              <a:rPr lang="en-US" sz="1000" i="0" dirty="0"/>
              <a:t>).</a:t>
            </a:r>
          </a:p>
          <a:p>
            <a:pPr marL="171450" indent="-171450">
              <a:buFont typeface="Arial" charset="0"/>
              <a:buChar char="•"/>
              <a:defRPr/>
            </a:pPr>
            <a:r>
              <a:rPr lang="en-US" sz="1000" b="1" i="0" u="sng" dirty="0"/>
              <a:t>2 Chronicles Chapters 8-9</a:t>
            </a:r>
            <a:r>
              <a:rPr lang="en-US" sz="1000" b="1" i="0" dirty="0"/>
              <a:t> </a:t>
            </a:r>
            <a:r>
              <a:rPr lang="en-US" sz="1000" i="0" dirty="0"/>
              <a:t>give us a look at Solomon’s visit wit the Queen of Sheba who speaks to Solomon’s reputation of greatness.  </a:t>
            </a:r>
          </a:p>
          <a:p>
            <a:pPr marL="171450" indent="-171450">
              <a:buFont typeface="Arial" charset="0"/>
              <a:buChar char="•"/>
              <a:defRPr/>
            </a:pPr>
            <a:r>
              <a:rPr lang="en-US" sz="1000" u="sng" dirty="0"/>
              <a:t>Chapters 10-36</a:t>
            </a:r>
            <a:r>
              <a:rPr lang="en-US" sz="1000" dirty="0"/>
              <a:t> </a:t>
            </a:r>
            <a:r>
              <a:rPr lang="en-US" sz="1000" dirty="0" err="1"/>
              <a:t>provode</a:t>
            </a:r>
            <a:r>
              <a:rPr lang="en-US" sz="1000" dirty="0"/>
              <a:t> detail to Solomon’s dynasty</a:t>
            </a:r>
            <a:endParaRPr lang="en-US" sz="1000" i="0" dirty="0"/>
          </a:p>
          <a:p>
            <a:pPr marL="171450" indent="-171450">
              <a:buFont typeface="Arial" charset="0"/>
              <a:buChar char="•"/>
              <a:defRPr/>
            </a:pPr>
            <a:r>
              <a:rPr lang="en-US" sz="1000" b="1" u="sng" dirty="0"/>
              <a:t>Chapter 10-12 </a:t>
            </a:r>
            <a:r>
              <a:rPr lang="en-US" sz="1000" dirty="0"/>
              <a:t>introduce </a:t>
            </a:r>
            <a:r>
              <a:rPr lang="en-US" sz="1000" i="0" dirty="0" err="1"/>
              <a:t>Rehoboam</a:t>
            </a:r>
            <a:r>
              <a:rPr lang="en-US" sz="1000" i="0" dirty="0"/>
              <a:t> and show his initial obedience to his falling away</a:t>
            </a:r>
            <a:r>
              <a:rPr lang="en-US" sz="1000" dirty="0"/>
              <a:t>.  </a:t>
            </a:r>
          </a:p>
          <a:p>
            <a:pPr marL="171450" indent="-171450">
              <a:buFont typeface="Arial" charset="0"/>
              <a:buChar char="•"/>
              <a:defRPr/>
            </a:pPr>
            <a:r>
              <a:rPr lang="en-US" sz="1000" b="1" i="0" u="sng" dirty="0"/>
              <a:t>Chapters 13-20</a:t>
            </a:r>
            <a:r>
              <a:rPr lang="en-US" sz="1000" b="1" i="0" dirty="0"/>
              <a:t>  - </a:t>
            </a:r>
            <a:r>
              <a:rPr lang="en-US" sz="1000" i="0" dirty="0" err="1"/>
              <a:t>Abijam</a:t>
            </a:r>
            <a:r>
              <a:rPr lang="en-US" sz="1000" i="0" dirty="0"/>
              <a:t>, Asa</a:t>
            </a:r>
            <a:r>
              <a:rPr lang="en-US" sz="1000" dirty="0"/>
              <a:t> and </a:t>
            </a:r>
            <a:r>
              <a:rPr lang="en-US" sz="1000" dirty="0" err="1"/>
              <a:t>Jehosophat</a:t>
            </a:r>
            <a:r>
              <a:rPr lang="en-US" sz="1000" dirty="0"/>
              <a:t> follow. </a:t>
            </a:r>
            <a:r>
              <a:rPr lang="en-US" sz="1000" dirty="0" err="1"/>
              <a:t>Jereboam</a:t>
            </a:r>
            <a:r>
              <a:rPr lang="en-US" sz="1000" dirty="0"/>
              <a:t> dies (13). </a:t>
            </a:r>
            <a:r>
              <a:rPr lang="en-US" sz="1000" i="0" dirty="0"/>
              <a:t>With the last two there were 66 years of obedience and peace.</a:t>
            </a:r>
          </a:p>
          <a:p>
            <a:pPr marL="171450" indent="-171450">
              <a:buFont typeface="Arial" charset="0"/>
              <a:buChar char="•"/>
              <a:defRPr/>
            </a:pPr>
            <a:r>
              <a:rPr lang="en-US" sz="1000" b="1" u="sng" dirty="0"/>
              <a:t>Chapter 21 </a:t>
            </a:r>
            <a:r>
              <a:rPr lang="en-US" sz="1000" i="0" dirty="0" err="1"/>
              <a:t>Jehoram</a:t>
            </a:r>
            <a:r>
              <a:rPr lang="en-US" sz="1000" i="0" dirty="0"/>
              <a:t>, the son of Jehosophat, appears and God </a:t>
            </a:r>
            <a:r>
              <a:rPr lang="en-US" sz="1000" dirty="0"/>
              <a:t>struck him in his bowels with an incurable disease. </a:t>
            </a:r>
          </a:p>
          <a:p>
            <a:pPr marL="171450" indent="-171450">
              <a:buFont typeface="Arial" charset="0"/>
              <a:buChar char="•"/>
              <a:defRPr/>
            </a:pPr>
            <a:r>
              <a:rPr lang="en-US" sz="1000" b="1" u="sng" dirty="0"/>
              <a:t>Chapter 22 </a:t>
            </a:r>
            <a:r>
              <a:rPr lang="en-US" sz="1000" dirty="0"/>
              <a:t>- </a:t>
            </a:r>
            <a:r>
              <a:rPr lang="en-US" sz="1000" i="0" dirty="0" err="1"/>
              <a:t>Ahaziah</a:t>
            </a:r>
            <a:r>
              <a:rPr lang="en-US" sz="1000" i="0" dirty="0"/>
              <a:t> follows.  When he dies, his mother (</a:t>
            </a:r>
            <a:r>
              <a:rPr lang="en-US" sz="1000" i="0" dirty="0" err="1"/>
              <a:t>Athaliah</a:t>
            </a:r>
            <a:r>
              <a:rPr lang="en-US" sz="1000" i="0" dirty="0"/>
              <a:t>), fails in her attempt to destroy David’s dynasty (22).</a:t>
            </a:r>
          </a:p>
          <a:p>
            <a:pPr marL="171450" indent="-171450">
              <a:buFont typeface="Arial" charset="0"/>
              <a:buChar char="•"/>
              <a:defRPr/>
            </a:pPr>
            <a:r>
              <a:rPr lang="en-US" sz="1000" b="1" u="sng" dirty="0"/>
              <a:t>Chapter 23-24</a:t>
            </a:r>
            <a:r>
              <a:rPr lang="en-US" sz="1000" dirty="0"/>
              <a:t> </a:t>
            </a:r>
            <a:r>
              <a:rPr lang="en-US" sz="1000" i="0" dirty="0"/>
              <a:t>Enters Joash who did some good things but turned bad after the priest, </a:t>
            </a:r>
            <a:r>
              <a:rPr lang="en-US" sz="1000" i="0" dirty="0" err="1"/>
              <a:t>Jehoida</a:t>
            </a:r>
            <a:r>
              <a:rPr lang="en-US" sz="1000" i="0" dirty="0"/>
              <a:t> (and tutor) died.  </a:t>
            </a:r>
            <a:r>
              <a:rPr lang="en-US" sz="1000" i="0" dirty="0" err="1"/>
              <a:t>Joash</a:t>
            </a:r>
            <a:r>
              <a:rPr lang="en-US" sz="1000" i="0" dirty="0"/>
              <a:t> dies at the nags of the Syrians.  </a:t>
            </a:r>
            <a:endParaRPr lang="en-US" sz="1000" dirty="0"/>
          </a:p>
          <a:p>
            <a:pPr marL="171450" indent="-171450">
              <a:buFont typeface="Arial" charset="0"/>
              <a:buChar char="•"/>
              <a:defRPr/>
            </a:pPr>
            <a:r>
              <a:rPr lang="en-US" sz="1000" b="1" i="0" u="sng" dirty="0"/>
              <a:t>Chapter 25</a:t>
            </a:r>
            <a:r>
              <a:rPr lang="en-US" sz="1000" i="0" dirty="0"/>
              <a:t>: Josiah’s son, Amaziah followed God initially but soon turned to idolatry.  </a:t>
            </a:r>
          </a:p>
          <a:p>
            <a:pPr marL="171450" indent="-171450">
              <a:buFont typeface="Arial" charset="0"/>
              <a:buChar char="•"/>
              <a:defRPr/>
            </a:pPr>
            <a:r>
              <a:rPr lang="en-US" sz="1000" b="1" u="sng" dirty="0"/>
              <a:t>Chapter 26</a:t>
            </a:r>
            <a:r>
              <a:rPr lang="en-US" sz="1000" dirty="0"/>
              <a:t>: </a:t>
            </a:r>
            <a:r>
              <a:rPr lang="en-US" sz="1000" i="0" dirty="0" err="1"/>
              <a:t>Uzziah</a:t>
            </a:r>
            <a:r>
              <a:rPr lang="en-US" sz="1000" i="0" dirty="0"/>
              <a:t>, his son, was a good king and prospered; however his pride brought down his downfall when he assumed the role of a priest and God strikes him with leprosy.   and his son Jotham ruled in his place.  </a:t>
            </a:r>
          </a:p>
          <a:p>
            <a:pPr marL="171450" indent="-171450">
              <a:buFont typeface="Arial" charset="0"/>
              <a:buChar char="•"/>
              <a:defRPr/>
            </a:pPr>
            <a:r>
              <a:rPr lang="en-US" sz="1000" b="1" dirty="0"/>
              <a:t>Chapter 27</a:t>
            </a:r>
            <a:r>
              <a:rPr lang="en-US" sz="1000" dirty="0"/>
              <a:t>: His son, </a:t>
            </a:r>
            <a:r>
              <a:rPr lang="en-US" sz="1000" i="0" dirty="0" err="1"/>
              <a:t>Jotham</a:t>
            </a:r>
            <a:r>
              <a:rPr lang="en-US" sz="1000" i="0" dirty="0"/>
              <a:t> was the last good king we would find for the next 16 years (27).  </a:t>
            </a:r>
          </a:p>
          <a:p>
            <a:pPr marL="171450" indent="-171450">
              <a:buFont typeface="Arial" charset="0"/>
              <a:buChar char="•"/>
              <a:defRPr/>
            </a:pPr>
            <a:r>
              <a:rPr lang="en-US" sz="1000" b="1" u="sng" dirty="0"/>
              <a:t>Chapter 28</a:t>
            </a:r>
            <a:r>
              <a:rPr lang="en-US" sz="1000" dirty="0"/>
              <a:t>: </a:t>
            </a:r>
            <a:r>
              <a:rPr lang="en-US" sz="1000" i="0" dirty="0" err="1"/>
              <a:t>Jotham’s</a:t>
            </a:r>
            <a:r>
              <a:rPr lang="en-US" sz="1000" i="0" dirty="0"/>
              <a:t> son, </a:t>
            </a:r>
            <a:r>
              <a:rPr lang="en-US" sz="1000" i="0" dirty="0" err="1"/>
              <a:t>Ahaz</a:t>
            </a:r>
            <a:r>
              <a:rPr lang="en-US" sz="1000" i="0" dirty="0"/>
              <a:t> </a:t>
            </a:r>
            <a:r>
              <a:rPr lang="en-US" sz="1000" dirty="0"/>
              <a:t>follows.  </a:t>
            </a:r>
          </a:p>
          <a:p>
            <a:pPr marL="171450" indent="-171450">
              <a:buFont typeface="Arial" charset="0"/>
              <a:buChar char="•"/>
              <a:defRPr/>
            </a:pPr>
            <a:r>
              <a:rPr lang="en-US" sz="1000" b="1" i="0" u="sng" dirty="0"/>
              <a:t>Chapter 29</a:t>
            </a:r>
            <a:r>
              <a:rPr lang="en-US" sz="1000" i="0" dirty="0"/>
              <a:t>: </a:t>
            </a:r>
            <a:r>
              <a:rPr lang="en-US" sz="1000" i="0" dirty="0" err="1"/>
              <a:t>Ahaz’s</a:t>
            </a:r>
            <a:r>
              <a:rPr lang="en-US" sz="1000" i="0" dirty="0"/>
              <a:t> son, Hezekiah is the next in line and he is known for his good leadership and for asking for and receiving 15 additional years of life (28-32).  He cleanses the temple, reestablishes the Passover feast, reorganizes the priesthood, and destroys idols. </a:t>
            </a:r>
            <a:r>
              <a:rPr lang="en-US" sz="1000" dirty="0"/>
              <a:t>Sennacherib Invades Judah but God intervenes.  </a:t>
            </a:r>
          </a:p>
          <a:p>
            <a:pPr marL="171450" indent="-171450">
              <a:buFont typeface="Arial" charset="0"/>
              <a:buChar char="•"/>
              <a:defRPr/>
            </a:pPr>
            <a:r>
              <a:rPr lang="en-US" sz="1000" i="0" dirty="0"/>
              <a:t> </a:t>
            </a:r>
            <a:r>
              <a:rPr lang="en-US" sz="1000" b="1" i="0" u="sng" dirty="0"/>
              <a:t>In chapter 33 </a:t>
            </a:r>
            <a:r>
              <a:rPr lang="en-US" sz="1000" i="0" dirty="0"/>
              <a:t>we are introduced to perhaps the most wicked of all the kings, Manessah</a:t>
            </a:r>
            <a:r>
              <a:rPr lang="en-US" sz="1000" dirty="0"/>
              <a:t>.  That said, even the most wicked can humble themselves and repent, as he does.  The evil Amnon follows (33:21-25).  and </a:t>
            </a:r>
          </a:p>
          <a:p>
            <a:pPr marL="171450" indent="-171450">
              <a:buFont typeface="Arial" charset="0"/>
              <a:buChar char="•"/>
              <a:defRPr/>
            </a:pPr>
            <a:r>
              <a:rPr lang="en-US" sz="1000" b="1" u="sng" dirty="0"/>
              <a:t>In chapters 34-35</a:t>
            </a:r>
            <a:r>
              <a:rPr lang="en-US" sz="1000" dirty="0"/>
              <a:t> Josiah assumes the kingship and the last hurrah of a good king is observed.  In rapid succession we see the last four kings chronicled leading to the fall of Jerusalem to the Babylonians (</a:t>
            </a:r>
            <a:r>
              <a:rPr lang="en-US" sz="1000" dirty="0" err="1"/>
              <a:t>Jehoahaz</a:t>
            </a:r>
            <a:r>
              <a:rPr lang="en-US" sz="1000" dirty="0"/>
              <a:t>, </a:t>
            </a:r>
            <a:r>
              <a:rPr lang="en-US" sz="1000" dirty="0" err="1"/>
              <a:t>Jehoiakim</a:t>
            </a:r>
            <a:r>
              <a:rPr lang="en-US" sz="1000" dirty="0"/>
              <a:t>, </a:t>
            </a:r>
            <a:r>
              <a:rPr lang="en-US" sz="1000" dirty="0" err="1"/>
              <a:t>Jehoachin</a:t>
            </a:r>
            <a:r>
              <a:rPr lang="en-US" sz="1000" dirty="0"/>
              <a:t>, Zedekiah).  Jerusalem falls to Babylon in verses 17-21 (as Jeremiah prophesied - for a period of seventy years).  </a:t>
            </a:r>
          </a:p>
          <a:p>
            <a:pPr marL="171450" indent="-171450">
              <a:buFont typeface="Arial" charset="0"/>
              <a:buChar char="•"/>
              <a:defRPr/>
            </a:pPr>
            <a:r>
              <a:rPr lang="en-US" sz="1000" dirty="0"/>
              <a:t>Second Chronicles closes with Cyrus of Persia (a pagan) allowing the Jews to return to their homeland of Jerusalem and the book of Ezra picks up from here.  From Solomon’s temple to the decree to rebuild it, 2 Chronicles shows that God is with His people through all generations (see Deut. 10:15).  </a:t>
            </a:r>
            <a:endParaRPr lang="en-US" sz="900" i="0" dirty="0"/>
          </a:p>
        </p:txBody>
      </p:sp>
      <p:sp>
        <p:nvSpPr>
          <p:cNvPr id="4" name="Slide Number Placeholder 3"/>
          <p:cNvSpPr>
            <a:spLocks noGrp="1"/>
          </p:cNvSpPr>
          <p:nvPr>
            <p:ph type="sldNum" sz="quarter" idx="10"/>
          </p:nvPr>
        </p:nvSpPr>
        <p:spPr/>
        <p:txBody>
          <a:bodyPr/>
          <a:lstStyle/>
          <a:p>
            <a:fld id="{ABB040CC-6339-4F40-822C-22ADB9B1439A}" type="slidenum">
              <a:rPr lang="en-US" smtClean="0"/>
              <a:t>1</a:t>
            </a:fld>
            <a:endParaRPr lang="en-US" dirty="0"/>
          </a:p>
        </p:txBody>
      </p:sp>
    </p:spTree>
    <p:extLst>
      <p:ext uri="{BB962C8B-B14F-4D97-AF65-F5344CB8AC3E}">
        <p14:creationId xmlns:p14="http://schemas.microsoft.com/office/powerpoint/2010/main" val="42587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16</a:t>
            </a:fld>
            <a:endParaRPr lang="en-US" dirty="0"/>
          </a:p>
        </p:txBody>
      </p:sp>
    </p:spTree>
    <p:extLst>
      <p:ext uri="{BB962C8B-B14F-4D97-AF65-F5344CB8AC3E}">
        <p14:creationId xmlns:p14="http://schemas.microsoft.com/office/powerpoint/2010/main" val="139412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09E2C24-1099-8B48-A5D1-8E89D0F2DEB1}" type="slidenum">
              <a:rPr lang="en-US" smtClean="0"/>
              <a:t>17</a:t>
            </a:fld>
            <a:endParaRPr lang="en-US" dirty="0"/>
          </a:p>
        </p:txBody>
      </p:sp>
    </p:spTree>
    <p:extLst>
      <p:ext uri="{BB962C8B-B14F-4D97-AF65-F5344CB8AC3E}">
        <p14:creationId xmlns:p14="http://schemas.microsoft.com/office/powerpoint/2010/main" val="631481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18</a:t>
            </a:fld>
            <a:endParaRPr lang="en-US" dirty="0"/>
          </a:p>
        </p:txBody>
      </p:sp>
    </p:spTree>
    <p:extLst>
      <p:ext uri="{BB962C8B-B14F-4D97-AF65-F5344CB8AC3E}">
        <p14:creationId xmlns:p14="http://schemas.microsoft.com/office/powerpoint/2010/main" val="309903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120650"/>
            <a:ext cx="5384800" cy="4038600"/>
          </a:xfrm>
        </p:spPr>
      </p:sp>
      <p:sp>
        <p:nvSpPr>
          <p:cNvPr id="3" name="Notes Placeholder 2"/>
          <p:cNvSpPr>
            <a:spLocks noGrp="1"/>
          </p:cNvSpPr>
          <p:nvPr>
            <p:ph type="body" idx="1"/>
          </p:nvPr>
        </p:nvSpPr>
        <p:spPr>
          <a:xfrm>
            <a:off x="196850" y="4159250"/>
            <a:ext cx="6781799" cy="4876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Chronicles (probably written about 450 BC).  Since 2 Chronicles ends about the way Ezra begins, the authorship seems to fall to Ezra the scribe.  Written from a priestly (religious) point of view the Chronicles emphasizes God’s eternal purpose and connects with David’s lineage that finds its way to Christ (Mt. 1).  Samuel and Kings center around the history of the people and its kings, but Chronicles revolves around the history of the temple. 1 Chronicles covers roughly the same ground as 1 &amp; 2 Samuel while 2 Chronicles covers the same period as the 1 &amp; 2 kings.   The first book is a genealogy and provides one name after another, beginning with Adam, so that the reader can connect the lineage to Christ.  God purposed the deportation of His people, their captivity, and their return seventy years later - none of it was an accident.  We would do good to reflect on how His purpose  is being carried out (remember Eph. 1).  Since Israel went into captivity and never returned, the Chronicles emphasis is on the southern tribes (Judah) who were carried away into Babylonian captivity in 586 BC by Nebuchadnezzar.  Having defeated  the Babylonians and assuming control over the Jews, Cyrus, the Persian king, send Zerubbabel and 50,000 people (539 BC) to their homeland to inspect and begin work on restoring the city.  Ezra follows in the second group and Nehemiah follows around 516 BC.  The book of Ezra will provide us insight will provide us insight to these returns.  The first book of Chronicles covers the same periods of history  of 2 Samuel through 2 Kings.  1 Chronicles ends with the death of David and the anointing and reign of Solomon.  2 Chronicles shows the fulfilment of the temple promise to David through Solomon.  2 Chronicles begins with the construction of the temple (10-36).  The struggle to rebuild the temple was was vital to the people finding their way back to God, albeit for a short time.  It ends with the proclamation of Cyrus as God uses a pagan king to release the people leading us to the book of Ezra and the rebuilding of Jerusalem and the reestablishment of the law.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Application: </a:t>
            </a:r>
          </a:p>
          <a:p>
            <a:pPr marL="685800" lvl="1" indent="-228600">
              <a:buFont typeface="+mj-lt"/>
              <a:buAutoNum type="arabicPeriod"/>
            </a:pPr>
            <a:r>
              <a:rPr lang="en-US" sz="1000" dirty="0"/>
              <a:t>We need a place of worship (temple) to keep our hearts.  Serving God acceptably has its roots in Old Testament history (see Heb. 12:28).  </a:t>
            </a:r>
          </a:p>
          <a:p>
            <a:pPr marL="685800" lvl="1" indent="-228600">
              <a:buFont typeface="+mj-lt"/>
              <a:buAutoNum type="arabicPeriod"/>
            </a:pPr>
            <a:r>
              <a:rPr lang="en-US" sz="1000" dirty="0"/>
              <a:t>See how God uses a pagan leader, Cyrus of Persia, who allows God’s chosen people to return to Jerusalem.  </a:t>
            </a:r>
          </a:p>
          <a:p>
            <a:pPr marL="685800" lvl="1" indent="-228600">
              <a:buFont typeface="+mj-lt"/>
              <a:buAutoNum type="arabicPeriod"/>
            </a:pPr>
            <a:r>
              <a:rPr lang="en-US" sz="1000" dirty="0"/>
              <a:t>Regardless of our wickedness (Manasseh), we can find our way to God through humility and repentance.  </a:t>
            </a:r>
          </a:p>
          <a:p>
            <a:pPr marL="685800" lvl="1" indent="-228600">
              <a:buFont typeface="+mj-lt"/>
              <a:buAutoNum type="arabicPeriod"/>
            </a:pPr>
            <a:r>
              <a:rPr lang="en-US" sz="1000" dirty="0"/>
              <a:t>No amount of grace will allow for disobedience.  God will always protect the righteous and punish the wicked. </a:t>
            </a:r>
          </a:p>
          <a:p>
            <a:pPr marL="685800" lvl="1" indent="-228600">
              <a:buFont typeface="+mj-lt"/>
              <a:buAutoNum type="arabicPeriod"/>
            </a:pPr>
            <a:r>
              <a:rPr lang="en-US" sz="1000" dirty="0"/>
              <a:t>Spiritual decay always follows political decay; look what it did to Israel.  </a:t>
            </a:r>
          </a:p>
          <a:p>
            <a:endParaRPr lang="en-US" sz="1000" dirty="0"/>
          </a:p>
          <a:p>
            <a:r>
              <a:rPr lang="en-US" sz="1000" dirty="0"/>
              <a:t>Key thought: </a:t>
            </a:r>
            <a:r>
              <a:rPr lang="en-US" sz="1000" i="0" dirty="0"/>
              <a:t>When we oppose God through disobedience, we experience judgment.  But when we repent and humbly seek Him, He forgives and restores.  God honors a heart that is wholly His. </a:t>
            </a:r>
            <a:endParaRPr lang="en-US" sz="1000" dirty="0"/>
          </a:p>
        </p:txBody>
      </p:sp>
      <p:sp>
        <p:nvSpPr>
          <p:cNvPr id="4" name="Slide Number Placeholder 3"/>
          <p:cNvSpPr>
            <a:spLocks noGrp="1"/>
          </p:cNvSpPr>
          <p:nvPr>
            <p:ph type="sldNum" sz="quarter" idx="10"/>
          </p:nvPr>
        </p:nvSpPr>
        <p:spPr/>
        <p:txBody>
          <a:bodyPr/>
          <a:lstStyle/>
          <a:p>
            <a:fld id="{ABB040CC-6339-4F40-822C-22ADB9B1439A}" type="slidenum">
              <a:rPr lang="en-US" smtClean="0"/>
              <a:t>2</a:t>
            </a:fld>
            <a:endParaRPr lang="en-US" dirty="0"/>
          </a:p>
        </p:txBody>
      </p:sp>
    </p:spTree>
    <p:extLst>
      <p:ext uri="{BB962C8B-B14F-4D97-AF65-F5344CB8AC3E}">
        <p14:creationId xmlns:p14="http://schemas.microsoft.com/office/powerpoint/2010/main" val="95623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92138"/>
            <a:ext cx="5892800" cy="4419600"/>
          </a:xfrm>
          <a:solidFill>
            <a:srgbClr val="FFFF00"/>
          </a:solidFill>
        </p:spPr>
      </p:sp>
      <p:sp>
        <p:nvSpPr>
          <p:cNvPr id="3" name="Notes Placeholder 2"/>
          <p:cNvSpPr>
            <a:spLocks noGrp="1"/>
          </p:cNvSpPr>
          <p:nvPr>
            <p:ph type="body" idx="1"/>
          </p:nvPr>
        </p:nvSpPr>
        <p:spPr>
          <a:xfrm>
            <a:off x="425451" y="5226050"/>
            <a:ext cx="5964238" cy="3455988"/>
          </a:xfrm>
        </p:spPr>
        <p:txBody>
          <a:bodyPr/>
          <a:lstStyle/>
          <a:p>
            <a:endParaRPr lang="en-US" dirty="0"/>
          </a:p>
        </p:txBody>
      </p:sp>
      <p:sp>
        <p:nvSpPr>
          <p:cNvPr id="4" name="Slide Number Placeholder 3"/>
          <p:cNvSpPr>
            <a:spLocks noGrp="1"/>
          </p:cNvSpPr>
          <p:nvPr>
            <p:ph type="sldNum" sz="quarter" idx="10"/>
          </p:nvPr>
        </p:nvSpPr>
        <p:spPr/>
        <p:txBody>
          <a:bodyPr/>
          <a:lstStyle/>
          <a:p>
            <a:fld id="{86E33552-28B7-9F48-96EF-6F521705AA6A}" type="slidenum">
              <a:rPr lang="en-US" smtClean="0"/>
              <a:t>3</a:t>
            </a:fld>
            <a:endParaRPr lang="en-US" dirty="0"/>
          </a:p>
        </p:txBody>
      </p:sp>
    </p:spTree>
    <p:extLst>
      <p:ext uri="{BB962C8B-B14F-4D97-AF65-F5344CB8AC3E}">
        <p14:creationId xmlns:p14="http://schemas.microsoft.com/office/powerpoint/2010/main" val="186948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87450"/>
            <a:ext cx="4222750" cy="3167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040CC-6339-4F40-822C-22ADB9B1439A}" type="slidenum">
              <a:rPr lang="en-US" smtClean="0"/>
              <a:t>4</a:t>
            </a:fld>
            <a:endParaRPr lang="en-US" dirty="0"/>
          </a:p>
        </p:txBody>
      </p:sp>
    </p:spTree>
    <p:extLst>
      <p:ext uri="{BB962C8B-B14F-4D97-AF65-F5344CB8AC3E}">
        <p14:creationId xmlns:p14="http://schemas.microsoft.com/office/powerpoint/2010/main" val="110310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120650"/>
            <a:ext cx="5384800" cy="4038600"/>
          </a:xfrm>
        </p:spPr>
      </p:sp>
      <p:sp>
        <p:nvSpPr>
          <p:cNvPr id="3" name="Notes Placeholder 2"/>
          <p:cNvSpPr>
            <a:spLocks noGrp="1"/>
          </p:cNvSpPr>
          <p:nvPr>
            <p:ph type="body" idx="1"/>
          </p:nvPr>
        </p:nvSpPr>
        <p:spPr>
          <a:xfrm>
            <a:off x="196850" y="4159250"/>
            <a:ext cx="6781799" cy="4876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Chronicles (probably written about 450 BC).  Since 2 Chronicles ends about the way Ezra begins, the authorship seems to fall to Ezra the scribe.  Written from a priestly (religious) point of view the Chronicles emphasizes God’s eternal purpose and connects with David’s lineage that finds its way to Christ (Mt. 1).  Samuel and Kings center around the history of the people and its kings, but Chronicles revolves around the history of the temple. 1 Chronicles covers roughly the same ground as 1 &amp; 2 Samuel while 2 Chronicles covers the same period as the 1 &amp; 2 kings.   The first book is a genealogy and provides one name after another, beginning with Adam, so that the reader can connect the lineage to Christ.  God purposed the deportation of His people, their captivity, and their return seventy years later - none of it was an accident.  We would do good to reflect on how His purpose  is being carried out (remember Eph. 1).  Since Israel went into captivity and never returned, the Chronicles emphasis is on the southern tribes (Judah) who were carried away into Babylonian captivity in 586 BC by Nebuchadnezzar.  Having defeated  the Babylonians and assuming control over the Jews, Cyrus, the Persian king, send Zerubbabel and 50,000 people (539 BC) to their homeland to inspect and begin work on restoring the city.  Ezra follows in the second group and Nehemiah follows around 516 BC.  The book of Ezra will provide us insight will provide us insight to these returns.  The first book of Chronicles covers the same periods of history  of 2 Samuel through 2 Kings.  1 Chronicles ends with the death of David and the anointing and reign of Solomon.  2 Chronicles shows the fulfilment of the temple promise to David through Solomon.  2 Chronicles begins with the construction of the temple (10-36).  The struggle to rebuild the temple was was vital to the people finding their way back to God, albeit for a short time.  It ends with the proclamation of Cyrus as God uses a pagan king to release the people leading us to the book of Ezra and the rebuilding of Jerusalem and the reestablishment of the law.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Application: </a:t>
            </a:r>
          </a:p>
          <a:p>
            <a:pPr marL="685800" lvl="1" indent="-228600">
              <a:buFont typeface="+mj-lt"/>
              <a:buAutoNum type="arabicPeriod"/>
            </a:pPr>
            <a:r>
              <a:rPr lang="en-US" sz="1000" dirty="0"/>
              <a:t>We need a place of worship (temple) to keep our hearts.  Serving God acceptably has its roots in Old Testament history (see Heb. 12:28).  </a:t>
            </a:r>
          </a:p>
          <a:p>
            <a:pPr marL="685800" lvl="1" indent="-228600">
              <a:buFont typeface="+mj-lt"/>
              <a:buAutoNum type="arabicPeriod"/>
            </a:pPr>
            <a:r>
              <a:rPr lang="en-US" sz="1000" dirty="0"/>
              <a:t>See how God uses a pagan leader, Cyrus of Persia, who allows God’s chosen people to return to Jerusalem.  </a:t>
            </a:r>
          </a:p>
          <a:p>
            <a:pPr marL="685800" lvl="1" indent="-228600">
              <a:buFont typeface="+mj-lt"/>
              <a:buAutoNum type="arabicPeriod"/>
            </a:pPr>
            <a:r>
              <a:rPr lang="en-US" sz="1000" dirty="0"/>
              <a:t>Regardless of our wickedness (Manasseh), we can find our way to God through humility and repentance.  </a:t>
            </a:r>
          </a:p>
          <a:p>
            <a:pPr marL="685800" lvl="1" indent="-228600">
              <a:buFont typeface="+mj-lt"/>
              <a:buAutoNum type="arabicPeriod"/>
            </a:pPr>
            <a:r>
              <a:rPr lang="en-US" sz="1000" dirty="0"/>
              <a:t>No amount of grace will allow for disobedience.  God will always protect the righteous and punish the wicked. </a:t>
            </a:r>
          </a:p>
          <a:p>
            <a:pPr marL="685800" lvl="1" indent="-228600">
              <a:buFont typeface="+mj-lt"/>
              <a:buAutoNum type="arabicPeriod"/>
            </a:pPr>
            <a:r>
              <a:rPr lang="en-US" sz="1000" dirty="0"/>
              <a:t>Spiritual decay always follows political decay; look what it did to Israel.  </a:t>
            </a:r>
          </a:p>
          <a:p>
            <a:endParaRPr lang="en-US" sz="1000" dirty="0"/>
          </a:p>
          <a:p>
            <a:r>
              <a:rPr lang="en-US" sz="1000" dirty="0"/>
              <a:t>Key thought: </a:t>
            </a:r>
            <a:r>
              <a:rPr lang="en-US" sz="1000" i="0" dirty="0"/>
              <a:t>When we oppose God through disobedience, we experience judgment.  But when we repent and humbly seek Him, He forgives and restores.  God honors a heart that is wholly His. </a:t>
            </a:r>
            <a:endParaRPr lang="en-US" sz="1000" dirty="0"/>
          </a:p>
        </p:txBody>
      </p:sp>
      <p:sp>
        <p:nvSpPr>
          <p:cNvPr id="4" name="Slide Number Placeholder 3"/>
          <p:cNvSpPr>
            <a:spLocks noGrp="1"/>
          </p:cNvSpPr>
          <p:nvPr>
            <p:ph type="sldNum" sz="quarter" idx="10"/>
          </p:nvPr>
        </p:nvSpPr>
        <p:spPr/>
        <p:txBody>
          <a:bodyPr/>
          <a:lstStyle/>
          <a:p>
            <a:fld id="{ABB040CC-6339-4F40-822C-22ADB9B1439A}" type="slidenum">
              <a:rPr lang="en-US" smtClean="0"/>
              <a:t>7</a:t>
            </a:fld>
            <a:endParaRPr lang="en-US" dirty="0"/>
          </a:p>
        </p:txBody>
      </p:sp>
    </p:spTree>
    <p:extLst>
      <p:ext uri="{BB962C8B-B14F-4D97-AF65-F5344CB8AC3E}">
        <p14:creationId xmlns:p14="http://schemas.microsoft.com/office/powerpoint/2010/main" val="173165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120650"/>
            <a:ext cx="5384800" cy="4038600"/>
          </a:xfrm>
        </p:spPr>
      </p:sp>
      <p:sp>
        <p:nvSpPr>
          <p:cNvPr id="3" name="Notes Placeholder 2"/>
          <p:cNvSpPr>
            <a:spLocks noGrp="1"/>
          </p:cNvSpPr>
          <p:nvPr>
            <p:ph type="body" idx="1"/>
          </p:nvPr>
        </p:nvSpPr>
        <p:spPr>
          <a:xfrm>
            <a:off x="196850" y="4159250"/>
            <a:ext cx="6781799" cy="4876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Chronicles (probably written about 450 BC).  Since 2 Chronicles ends about the way Ezra begins, the authorship seems to fall to Ezra the scribe.  Written from a priestly (religious) point of view the Chronicles emphasizes God’s eternal purpose and connects with David’s lineage that finds its way to Christ (Mt. 1).  Samuel and Kings center around the history of the people and its kings, but Chronicles revolves around the history of the temple. 1 Chronicles covers roughly the same ground as 1 &amp; 2 Samuel while 2 Chronicles covers the same period as the 1 &amp; 2 kings.   The first book is a genealogy and provides one name after another, beginning with Adam, so that the reader can connect the lineage to Christ.  God purposed the deportation of His people, their captivity, and their return seventy years later - none of it was an accident.  We would do good to reflect on how His purpose  is being carried out (remember Eph. 1).  Since Israel went into captivity and never returned, the Chronicles emphasis is on the southern tribes (Judah) who were carried away into Babylonian captivity in 586 BC by Nebuchadnezzar.  Having defeated  the Babylonians and assuming control over the Jews, Cyrus, the Persian king, send Zerubbabel and 50,000 people (539 BC) to their homeland to inspect and begin work on restoring the city.  Ezra follows in the second group and Nehemiah follows around 516 BC.  The book of Ezra will provide us insight will provide us insight to these returns.  The first book of Chronicles covers the same periods of history  of 2 Samuel through 2 Kings.  1 Chronicles ends with the death of David and the anointing and reign of Solomon.  2 Chronicles shows the fulfilment of the temple promise to David through Solomon.  2 Chronicles begins with the construction of the temple (10-36).  The struggle to rebuild the temple was was vital to the people finding their way back to God, albeit for a short time.  It ends with the proclamation of Cyrus as God uses a pagan king to release the people leading us to the book of Ezra and the rebuilding of Jerusalem and the reestablishment of the law.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Application: </a:t>
            </a:r>
          </a:p>
          <a:p>
            <a:pPr marL="685800" lvl="1" indent="-228600">
              <a:buFont typeface="+mj-lt"/>
              <a:buAutoNum type="arabicPeriod"/>
            </a:pPr>
            <a:r>
              <a:rPr lang="en-US" sz="1000" dirty="0"/>
              <a:t>We need a place of worship (temple) to keep our hearts.  Serving God acceptably has its roots in Old Testament history (see Heb. 12:28).  </a:t>
            </a:r>
          </a:p>
          <a:p>
            <a:pPr marL="685800" lvl="1" indent="-228600">
              <a:buFont typeface="+mj-lt"/>
              <a:buAutoNum type="arabicPeriod"/>
            </a:pPr>
            <a:r>
              <a:rPr lang="en-US" sz="1000" dirty="0"/>
              <a:t>See how God uses a pagan leader, Cyrus of Persia, who allows God’s chosen people to return to Jerusalem.  </a:t>
            </a:r>
          </a:p>
          <a:p>
            <a:pPr marL="685800" lvl="1" indent="-228600">
              <a:buFont typeface="+mj-lt"/>
              <a:buAutoNum type="arabicPeriod"/>
            </a:pPr>
            <a:r>
              <a:rPr lang="en-US" sz="1000" dirty="0"/>
              <a:t>Regardless of our wickedness (Manasseh), we can find our way to God through humility and repentance.  </a:t>
            </a:r>
          </a:p>
          <a:p>
            <a:pPr marL="685800" lvl="1" indent="-228600">
              <a:buFont typeface="+mj-lt"/>
              <a:buAutoNum type="arabicPeriod"/>
            </a:pPr>
            <a:r>
              <a:rPr lang="en-US" sz="1000" dirty="0"/>
              <a:t>No amount of grace will allow for disobedience.  God will always protect the righteous and punish the wicked. </a:t>
            </a:r>
          </a:p>
          <a:p>
            <a:pPr marL="685800" lvl="1" indent="-228600">
              <a:buFont typeface="+mj-lt"/>
              <a:buAutoNum type="arabicPeriod"/>
            </a:pPr>
            <a:r>
              <a:rPr lang="en-US" sz="1000" dirty="0"/>
              <a:t>Spiritual decay always follows political decay; look what it did to Israel.  </a:t>
            </a:r>
          </a:p>
          <a:p>
            <a:endParaRPr lang="en-US" sz="1000" dirty="0"/>
          </a:p>
          <a:p>
            <a:r>
              <a:rPr lang="en-US" sz="1000" dirty="0"/>
              <a:t>Key thought: </a:t>
            </a:r>
            <a:r>
              <a:rPr lang="en-US" sz="1000" i="0" dirty="0"/>
              <a:t>When we oppose God through disobedience, we experience judgment.  But when we repent and humbly seek Him, He forgives and restores.  God honors a heart that is wholly His. </a:t>
            </a:r>
            <a:endParaRPr lang="en-US" sz="1000" dirty="0"/>
          </a:p>
        </p:txBody>
      </p:sp>
      <p:sp>
        <p:nvSpPr>
          <p:cNvPr id="4" name="Slide Number Placeholder 3"/>
          <p:cNvSpPr>
            <a:spLocks noGrp="1"/>
          </p:cNvSpPr>
          <p:nvPr>
            <p:ph type="sldNum" sz="quarter" idx="10"/>
          </p:nvPr>
        </p:nvSpPr>
        <p:spPr/>
        <p:txBody>
          <a:bodyPr/>
          <a:lstStyle/>
          <a:p>
            <a:fld id="{ABB040CC-6339-4F40-822C-22ADB9B1439A}" type="slidenum">
              <a:rPr lang="en-US" smtClean="0"/>
              <a:t>11</a:t>
            </a:fld>
            <a:endParaRPr lang="en-US" dirty="0"/>
          </a:p>
        </p:txBody>
      </p:sp>
    </p:spTree>
    <p:extLst>
      <p:ext uri="{BB962C8B-B14F-4D97-AF65-F5344CB8AC3E}">
        <p14:creationId xmlns:p14="http://schemas.microsoft.com/office/powerpoint/2010/main" val="173165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61D23-DFF2-4156-86B1-869FDB8D0869}" type="slidenum">
              <a:rPr lang="en-US"/>
              <a:pPr/>
              <a:t>12</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386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040CC-6339-4F40-822C-22ADB9B1439A}" type="slidenum">
              <a:rPr lang="en-US" smtClean="0"/>
              <a:t>13</a:t>
            </a:fld>
            <a:endParaRPr lang="en-US" dirty="0"/>
          </a:p>
        </p:txBody>
      </p:sp>
    </p:spTree>
    <p:extLst>
      <p:ext uri="{BB962C8B-B14F-4D97-AF65-F5344CB8AC3E}">
        <p14:creationId xmlns:p14="http://schemas.microsoft.com/office/powerpoint/2010/main" val="167181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14</a:t>
            </a:fld>
            <a:endParaRPr lang="en-US"/>
          </a:p>
        </p:txBody>
      </p:sp>
    </p:spTree>
    <p:extLst>
      <p:ext uri="{BB962C8B-B14F-4D97-AF65-F5344CB8AC3E}">
        <p14:creationId xmlns:p14="http://schemas.microsoft.com/office/powerpoint/2010/main" val="177764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12/29/22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12/29/22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2 Chronicles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3"/>
          <p:cNvSpPr/>
          <p:nvPr/>
        </p:nvSpPr>
        <p:spPr>
          <a:xfrm>
            <a:off x="1093689" y="1372440"/>
            <a:ext cx="7932960" cy="35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1000" b="0" strike="noStrike" spc="-1" dirty="0">
              <a:latin typeface="Arial"/>
            </a:endParaRPr>
          </a:p>
          <a:p>
            <a:r>
              <a:rPr lang="en-US" sz="2200" b="1" spc="-1" dirty="0">
                <a:solidFill>
                  <a:srgbClr val="000000"/>
                </a:solidFill>
                <a:latin typeface="Arial"/>
              </a:rPr>
              <a:t>20 years pass;  Solomon builds cities; He takes Pharaoh’s daughter as a wife; He appoints Levites for temple service</a:t>
            </a:r>
          </a:p>
          <a:p>
            <a:pPr>
              <a:lnSpc>
                <a:spcPct val="100000"/>
              </a:lnSpc>
            </a:pPr>
            <a:endParaRPr lang="en-US" sz="1000" b="1" spc="-1" dirty="0">
              <a:solidFill>
                <a:srgbClr val="000000"/>
              </a:solidFill>
              <a:latin typeface="Arial"/>
            </a:endParaRPr>
          </a:p>
          <a:p>
            <a:pPr>
              <a:lnSpc>
                <a:spcPct val="100000"/>
              </a:lnSpc>
            </a:pPr>
            <a:r>
              <a:rPr lang="en-US" sz="2200" b="1" spc="-1" dirty="0">
                <a:latin typeface="Arial"/>
              </a:rPr>
              <a:t>Queen of Sheba visits Jerusalem; All kings honor Solomon; Solomon dies a natural death. </a:t>
            </a:r>
          </a:p>
          <a:p>
            <a:pPr>
              <a:lnSpc>
                <a:spcPct val="100000"/>
              </a:lnSpc>
            </a:pPr>
            <a:endParaRPr lang="en-US" sz="1000" b="0" strike="noStrike" spc="-1" dirty="0">
              <a:latin typeface="Arial"/>
            </a:endParaRPr>
          </a:p>
          <a:p>
            <a:pPr>
              <a:lnSpc>
                <a:spcPct val="100000"/>
              </a:lnSpc>
            </a:pPr>
            <a:endParaRPr lang="en-US" sz="1000" spc="-1" dirty="0">
              <a:latin typeface="Arial"/>
            </a:endParaRPr>
          </a:p>
          <a:p>
            <a:pPr>
              <a:lnSpc>
                <a:spcPct val="100000"/>
              </a:lnSpc>
            </a:pPr>
            <a:endParaRPr lang="en-US" sz="1000" b="0" strike="noStrike" spc="-1" dirty="0">
              <a:latin typeface="Arial"/>
            </a:endParaRPr>
          </a:p>
          <a:p>
            <a:pPr>
              <a:lnSpc>
                <a:spcPct val="100000"/>
              </a:lnSpc>
            </a:pPr>
            <a:endParaRPr lang="en-US" sz="1000" spc="-1" dirty="0">
              <a:latin typeface="Arial"/>
            </a:endParaRPr>
          </a:p>
          <a:p>
            <a:pPr>
              <a:lnSpc>
                <a:spcPct val="100000"/>
              </a:lnSpc>
            </a:pPr>
            <a:endParaRPr lang="en-US" sz="1000" b="0" strike="noStrike" spc="-1" dirty="0">
              <a:latin typeface="Arial"/>
            </a:endParaRPr>
          </a:p>
          <a:p>
            <a:pPr>
              <a:lnSpc>
                <a:spcPct val="100000"/>
              </a:lnSpc>
            </a:pPr>
            <a:endParaRPr lang="en-US" sz="1600" b="1" spc="-1" dirty="0">
              <a:solidFill>
                <a:srgbClr val="000000"/>
              </a:solidFill>
              <a:latin typeface="Arial"/>
            </a:endParaRPr>
          </a:p>
          <a:p>
            <a:pPr>
              <a:lnSpc>
                <a:spcPct val="100000"/>
              </a:lnSpc>
            </a:pPr>
            <a:endParaRPr lang="en-US" sz="2200" b="1" strike="noStrike" spc="-1" dirty="0">
              <a:solidFill>
                <a:srgbClr val="000000"/>
              </a:solidFill>
              <a:latin typeface="Arial"/>
            </a:endParaRPr>
          </a:p>
        </p:txBody>
      </p:sp>
      <p:sp>
        <p:nvSpPr>
          <p:cNvPr id="14" name="TextBox 13"/>
          <p:cNvSpPr txBox="1"/>
          <p:nvPr/>
        </p:nvSpPr>
        <p:spPr>
          <a:xfrm>
            <a:off x="1227761" y="3429000"/>
            <a:ext cx="7535239" cy="2739211"/>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9:5-6</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Then she said to the king: "It was a true report which I heard in my own land about your words and your wisdom. "However I did not believe their words until I came and saw with my own eyes; and indeed the half of the greatness of your wisdom was not told me. You exceed the fame of which I heard.</a:t>
            </a:r>
          </a:p>
          <a:p>
            <a:endParaRPr lang="en-US" sz="10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9:22-23</a:t>
            </a:r>
            <a:r>
              <a:rPr lang="en-US" b="1" i="1" spc="-1" dirty="0">
                <a:solidFill>
                  <a:srgbClr val="002060"/>
                </a:solidFill>
                <a:latin typeface="Arial" panose="020B0604020202020204" pitchFamily="34" charset="0"/>
                <a:cs typeface="Arial" panose="020B0604020202020204" pitchFamily="34" charset="0"/>
              </a:rPr>
              <a:t>   So King Solomon surpassed all the kings of the earth in riches and wisdom. And all the kings of the earth sought the presence of Solomon to hear his wisdom, which God had put in his heart.</a:t>
            </a:r>
          </a:p>
        </p:txBody>
      </p:sp>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Solomon the King</a:t>
            </a:r>
          </a:p>
        </p:txBody>
      </p:sp>
      <p:sp>
        <p:nvSpPr>
          <p:cNvPr id="209" name="CustomShape 2"/>
          <p:cNvSpPr/>
          <p:nvPr/>
        </p:nvSpPr>
        <p:spPr>
          <a:xfrm>
            <a:off x="41760" y="1363320"/>
            <a:ext cx="1045080" cy="389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1000" b="0" strike="noStrike" spc="-1" dirty="0">
              <a:latin typeface="Arial"/>
            </a:endParaRPr>
          </a:p>
          <a:p>
            <a:pPr algn="ctr">
              <a:lnSpc>
                <a:spcPct val="100000"/>
              </a:lnSpc>
            </a:pPr>
            <a:r>
              <a:rPr lang="en-US" sz="2200" b="1" spc="-1" dirty="0">
                <a:latin typeface="Arial"/>
              </a:rPr>
              <a:t>8</a:t>
            </a:r>
          </a:p>
          <a:p>
            <a:pPr algn="ctr">
              <a:lnSpc>
                <a:spcPct val="100000"/>
              </a:lnSpc>
            </a:pPr>
            <a:endParaRPr lang="en-US" sz="2200" b="1" strike="noStrike" spc="-1" dirty="0">
              <a:latin typeface="Arial"/>
            </a:endParaRPr>
          </a:p>
          <a:p>
            <a:pPr algn="ctr">
              <a:lnSpc>
                <a:spcPct val="100000"/>
              </a:lnSpc>
            </a:pPr>
            <a:endParaRPr lang="en-US" sz="1000" b="0" strike="noStrike" spc="-1" dirty="0">
              <a:latin typeface="Arial"/>
            </a:endParaRPr>
          </a:p>
          <a:p>
            <a:pPr algn="ctr">
              <a:lnSpc>
                <a:spcPct val="100000"/>
              </a:lnSpc>
            </a:pPr>
            <a:r>
              <a:rPr lang="en-US" sz="2200" b="1" spc="-1" dirty="0">
                <a:latin typeface="Arial"/>
              </a:rPr>
              <a:t>9</a:t>
            </a:r>
            <a:endParaRPr lang="en-US" sz="2200" b="1" strike="noStrike" spc="-1" dirty="0">
              <a:latin typeface="Arial"/>
            </a:endParaRPr>
          </a:p>
          <a:p>
            <a:pPr algn="ctr">
              <a:lnSpc>
                <a:spcPct val="100000"/>
              </a:lnSpc>
            </a:pPr>
            <a:endParaRPr lang="en-US" sz="2200" b="1" spc="-1" dirty="0">
              <a:latin typeface="Arial"/>
            </a:endParaRPr>
          </a:p>
          <a:p>
            <a:pPr algn="ctr">
              <a:lnSpc>
                <a:spcPct val="100000"/>
              </a:lnSpc>
            </a:pPr>
            <a:endParaRPr lang="en-US" sz="2200" b="0" strike="noStrike" spc="-1" dirty="0">
              <a:latin typeface="Arial"/>
            </a:endParaRPr>
          </a:p>
        </p:txBody>
      </p:sp>
    </p:spTree>
    <p:extLst>
      <p:ext uri="{BB962C8B-B14F-4D97-AF65-F5344CB8AC3E}">
        <p14:creationId xmlns:p14="http://schemas.microsoft.com/office/powerpoint/2010/main" val="145007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 &amp; 2 Chronicles</a:t>
            </a:r>
          </a:p>
        </p:txBody>
      </p:sp>
      <p:sp>
        <p:nvSpPr>
          <p:cNvPr id="3" name="Content Placeholder 2"/>
          <p:cNvSpPr>
            <a:spLocks noGrp="1"/>
          </p:cNvSpPr>
          <p:nvPr>
            <p:ph idx="1"/>
          </p:nvPr>
        </p:nvSpPr>
        <p:spPr>
          <a:xfrm>
            <a:off x="7620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190500" y="2628900"/>
            <a:ext cx="2438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24700" y="2628900"/>
            <a:ext cx="25908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4038600"/>
            <a:ext cx="701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14300" y="5143500"/>
            <a:ext cx="2362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419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124700" y="5143500"/>
            <a:ext cx="2362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5400" y="6324600"/>
            <a:ext cx="7010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724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5029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486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5791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78" name="TextBox 77"/>
          <p:cNvSpPr txBox="1"/>
          <p:nvPr/>
        </p:nvSpPr>
        <p:spPr>
          <a:xfrm>
            <a:off x="1447800" y="4114800"/>
            <a:ext cx="15240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85" name="TextBox 84"/>
          <p:cNvSpPr txBox="1"/>
          <p:nvPr/>
        </p:nvSpPr>
        <p:spPr>
          <a:xfrm>
            <a:off x="3352800" y="4648200"/>
            <a:ext cx="2362200" cy="381000"/>
          </a:xfrm>
          <a:prstGeom prst="rect">
            <a:avLst/>
          </a:prstGeom>
          <a:noFill/>
        </p:spPr>
        <p:txBody>
          <a:bodyPr wrap="square" rtlCol="0">
            <a:spAutoFit/>
          </a:bodyPr>
          <a:lstStyle/>
          <a:p>
            <a:pPr algn="ctr"/>
            <a:r>
              <a:rPr lang="en-US" b="1" dirty="0"/>
              <a:t> </a:t>
            </a:r>
          </a:p>
        </p:txBody>
      </p:sp>
      <p:sp>
        <p:nvSpPr>
          <p:cNvPr id="86" name="TextBox 85"/>
          <p:cNvSpPr txBox="1"/>
          <p:nvPr/>
        </p:nvSpPr>
        <p:spPr>
          <a:xfrm>
            <a:off x="3276600" y="5105400"/>
            <a:ext cx="2590800" cy="369332"/>
          </a:xfrm>
          <a:prstGeom prst="rect">
            <a:avLst/>
          </a:prstGeom>
          <a:noFill/>
        </p:spPr>
        <p:txBody>
          <a:bodyPr wrap="square" rtlCol="0">
            <a:spAutoFit/>
          </a:bodyPr>
          <a:lstStyle/>
          <a:p>
            <a:pPr algn="ctr"/>
            <a:r>
              <a:rPr lang="en-US" b="1" dirty="0"/>
              <a:t>  </a:t>
            </a:r>
          </a:p>
        </p:txBody>
      </p:sp>
      <p:sp>
        <p:nvSpPr>
          <p:cNvPr id="95" name="TextBox 94"/>
          <p:cNvSpPr txBox="1"/>
          <p:nvPr/>
        </p:nvSpPr>
        <p:spPr>
          <a:xfrm>
            <a:off x="0" y="4038599"/>
            <a:ext cx="1066800" cy="338554"/>
          </a:xfrm>
          <a:prstGeom prst="rect">
            <a:avLst/>
          </a:prstGeom>
          <a:noFill/>
        </p:spPr>
        <p:txBody>
          <a:bodyPr wrap="square" rtlCol="0">
            <a:spAutoFit/>
          </a:bodyPr>
          <a:lstStyle/>
          <a:p>
            <a:r>
              <a:rPr lang="en-US" sz="1400" b="1" i="1" dirty="0"/>
              <a:t> </a:t>
            </a:r>
            <a:r>
              <a:rPr lang="en-US" sz="1600" b="1" i="1" dirty="0"/>
              <a:t>Process</a:t>
            </a:r>
          </a:p>
        </p:txBody>
      </p:sp>
      <p:sp>
        <p:nvSpPr>
          <p:cNvPr id="96" name="TextBox 95"/>
          <p:cNvSpPr txBox="1"/>
          <p:nvPr/>
        </p:nvSpPr>
        <p:spPr>
          <a:xfrm>
            <a:off x="0" y="4419600"/>
            <a:ext cx="1295400" cy="338554"/>
          </a:xfrm>
          <a:prstGeom prst="rect">
            <a:avLst/>
          </a:prstGeom>
          <a:noFill/>
        </p:spPr>
        <p:txBody>
          <a:bodyPr wrap="square" rtlCol="0">
            <a:spAutoFit/>
          </a:bodyPr>
          <a:lstStyle/>
          <a:p>
            <a:r>
              <a:rPr lang="en-US" sz="1400" b="1" i="1" dirty="0"/>
              <a:t> </a:t>
            </a:r>
            <a:r>
              <a:rPr lang="en-US" sz="1600" b="1" i="1" dirty="0"/>
              <a:t>Emphasis</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Unifying Theme</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Key Passages</a:t>
            </a:r>
          </a:p>
        </p:txBody>
      </p:sp>
      <p:cxnSp>
        <p:nvCxnSpPr>
          <p:cNvPr id="45" name="Straight Connector 44"/>
          <p:cNvCxnSpPr/>
          <p:nvPr/>
        </p:nvCxnSpPr>
        <p:spPr>
          <a:xfrm rot="5400000">
            <a:off x="5676900" y="3009900"/>
            <a:ext cx="17526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971800" y="3124200"/>
            <a:ext cx="16764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66" name="TextBox 65"/>
          <p:cNvSpPr txBox="1"/>
          <p:nvPr/>
        </p:nvSpPr>
        <p:spPr>
          <a:xfrm>
            <a:off x="1447800" y="3429000"/>
            <a:ext cx="1396766" cy="584775"/>
          </a:xfrm>
          <a:prstGeom prst="rect">
            <a:avLst/>
          </a:prstGeom>
          <a:noFill/>
        </p:spPr>
        <p:txBody>
          <a:bodyPr wrap="square" rtlCol="0">
            <a:spAutoFit/>
          </a:bodyPr>
          <a:lstStyle/>
          <a:p>
            <a:r>
              <a:rPr lang="en-US" sz="1600" dirty="0"/>
              <a:t>Chapters </a:t>
            </a:r>
          </a:p>
          <a:p>
            <a:r>
              <a:rPr lang="en-US" sz="1600" dirty="0"/>
              <a:t>     1-9</a:t>
            </a:r>
          </a:p>
        </p:txBody>
      </p:sp>
      <p:sp>
        <p:nvSpPr>
          <p:cNvPr id="72" name="TextBox 71"/>
          <p:cNvSpPr txBox="1"/>
          <p:nvPr/>
        </p:nvSpPr>
        <p:spPr>
          <a:xfrm>
            <a:off x="3886201" y="3429000"/>
            <a:ext cx="1143000" cy="584775"/>
          </a:xfrm>
          <a:prstGeom prst="rect">
            <a:avLst/>
          </a:prstGeom>
          <a:noFill/>
        </p:spPr>
        <p:txBody>
          <a:bodyPr wrap="square" rtlCol="0">
            <a:spAutoFit/>
          </a:bodyPr>
          <a:lstStyle/>
          <a:p>
            <a:r>
              <a:rPr lang="en-US" sz="1600" dirty="0"/>
              <a:t>Chapters </a:t>
            </a:r>
          </a:p>
          <a:p>
            <a:r>
              <a:rPr lang="en-US" sz="1600" dirty="0"/>
              <a:t>     11-29</a:t>
            </a:r>
          </a:p>
        </p:txBody>
      </p:sp>
      <p:sp>
        <p:nvSpPr>
          <p:cNvPr id="83" name="TextBox 82"/>
          <p:cNvSpPr txBox="1"/>
          <p:nvPr/>
        </p:nvSpPr>
        <p:spPr>
          <a:xfrm rot="10800000" flipV="1">
            <a:off x="0" y="5791200"/>
            <a:ext cx="1219200" cy="523220"/>
          </a:xfrm>
          <a:prstGeom prst="rect">
            <a:avLst/>
          </a:prstGeom>
          <a:noFill/>
        </p:spPr>
        <p:txBody>
          <a:bodyPr wrap="square" rtlCol="0">
            <a:spAutoFit/>
          </a:bodyPr>
          <a:lstStyle/>
          <a:p>
            <a:r>
              <a:rPr lang="en-US" sz="1400" b="1" i="1" dirty="0"/>
              <a:t> Christ in </a:t>
            </a:r>
          </a:p>
          <a:p>
            <a:r>
              <a:rPr lang="en-US" sz="1400" b="1" i="1" dirty="0"/>
              <a:t>Chronicles</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1" name="Straight Connector 60"/>
          <p:cNvCxnSpPr/>
          <p:nvPr/>
        </p:nvCxnSpPr>
        <p:spPr>
          <a:xfrm rot="5400000">
            <a:off x="1828800" y="3048000"/>
            <a:ext cx="16764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886200" y="2667000"/>
            <a:ext cx="25146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724400"/>
            <a:ext cx="1676400" cy="369332"/>
          </a:xfrm>
          <a:prstGeom prst="rect">
            <a:avLst/>
          </a:prstGeom>
          <a:noFill/>
        </p:spPr>
        <p:txBody>
          <a:bodyPr wrap="square" rtlCol="0">
            <a:spAutoFit/>
          </a:bodyPr>
          <a:lstStyle/>
          <a:p>
            <a:r>
              <a:rPr lang="en-US" sz="1600" b="1" i="1" dirty="0"/>
              <a:t>History</a:t>
            </a:r>
            <a:r>
              <a:rPr lang="en-US" b="1" i="1" dirty="0"/>
              <a:t> </a:t>
            </a:r>
          </a:p>
        </p:txBody>
      </p:sp>
      <p:sp>
        <p:nvSpPr>
          <p:cNvPr id="115" name="TextBox 114"/>
          <p:cNvSpPr txBox="1"/>
          <p:nvPr/>
        </p:nvSpPr>
        <p:spPr>
          <a:xfrm>
            <a:off x="2743200" y="3429000"/>
            <a:ext cx="1246943" cy="584775"/>
          </a:xfrm>
          <a:prstGeom prst="rect">
            <a:avLst/>
          </a:prstGeom>
          <a:noFill/>
        </p:spPr>
        <p:txBody>
          <a:bodyPr wrap="square" rtlCol="0">
            <a:spAutoFit/>
          </a:bodyPr>
          <a:lstStyle/>
          <a:p>
            <a:r>
              <a:rPr lang="en-US" sz="1600" dirty="0"/>
              <a:t>Chapter</a:t>
            </a:r>
          </a:p>
          <a:p>
            <a:r>
              <a:rPr lang="en-US" sz="1600" dirty="0"/>
              <a:t>      10</a:t>
            </a:r>
          </a:p>
        </p:txBody>
      </p:sp>
      <p:sp>
        <p:nvSpPr>
          <p:cNvPr id="118" name="TextBox 117"/>
          <p:cNvSpPr txBox="1"/>
          <p:nvPr/>
        </p:nvSpPr>
        <p:spPr>
          <a:xfrm>
            <a:off x="5105400" y="3429000"/>
            <a:ext cx="1330299" cy="584775"/>
          </a:xfrm>
          <a:prstGeom prst="rect">
            <a:avLst/>
          </a:prstGeom>
          <a:noFill/>
        </p:spPr>
        <p:txBody>
          <a:bodyPr wrap="square" rtlCol="0">
            <a:spAutoFit/>
          </a:bodyPr>
          <a:lstStyle/>
          <a:p>
            <a:r>
              <a:rPr lang="en-US" sz="1600" dirty="0"/>
              <a:t>    Chapters</a:t>
            </a:r>
          </a:p>
          <a:p>
            <a:r>
              <a:rPr lang="en-US" sz="1600" dirty="0"/>
              <a:t>           1-9</a:t>
            </a:r>
          </a:p>
        </p:txBody>
      </p:sp>
      <p:sp>
        <p:nvSpPr>
          <p:cNvPr id="120" name="TextBox 119"/>
          <p:cNvSpPr txBox="1"/>
          <p:nvPr/>
        </p:nvSpPr>
        <p:spPr>
          <a:xfrm>
            <a:off x="6705600" y="3429000"/>
            <a:ext cx="1472966" cy="584775"/>
          </a:xfrm>
          <a:prstGeom prst="rect">
            <a:avLst/>
          </a:prstGeom>
          <a:noFill/>
        </p:spPr>
        <p:txBody>
          <a:bodyPr wrap="square" rtlCol="0">
            <a:spAutoFit/>
          </a:bodyPr>
          <a:lstStyle/>
          <a:p>
            <a:r>
              <a:rPr lang="en-US" sz="1600" dirty="0"/>
              <a:t>     Chapters </a:t>
            </a:r>
          </a:p>
          <a:p>
            <a:r>
              <a:rPr lang="en-US" sz="1600" dirty="0"/>
              <a:t>         10-36</a:t>
            </a:r>
          </a:p>
        </p:txBody>
      </p:sp>
      <p:sp>
        <p:nvSpPr>
          <p:cNvPr id="132" name="TextBox 131"/>
          <p:cNvSpPr txBox="1"/>
          <p:nvPr/>
        </p:nvSpPr>
        <p:spPr>
          <a:xfrm>
            <a:off x="1676400" y="4038600"/>
            <a:ext cx="2514600" cy="369332"/>
          </a:xfrm>
          <a:prstGeom prst="rect">
            <a:avLst/>
          </a:prstGeom>
          <a:noFill/>
        </p:spPr>
        <p:txBody>
          <a:bodyPr wrap="square" rtlCol="0">
            <a:spAutoFit/>
          </a:bodyPr>
          <a:lstStyle/>
          <a:p>
            <a:r>
              <a:rPr lang="en-US" dirty="0"/>
              <a:t>          Little made great</a:t>
            </a:r>
          </a:p>
        </p:txBody>
      </p:sp>
      <p:cxnSp>
        <p:nvCxnSpPr>
          <p:cNvPr id="141" name="Straight Connector 140"/>
          <p:cNvCxnSpPr/>
          <p:nvPr/>
        </p:nvCxnSpPr>
        <p:spPr>
          <a:xfrm rot="5400000">
            <a:off x="4229100" y="453390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5105400" y="4038600"/>
            <a:ext cx="2819400" cy="369332"/>
          </a:xfrm>
          <a:prstGeom prst="rect">
            <a:avLst/>
          </a:prstGeom>
          <a:noFill/>
        </p:spPr>
        <p:txBody>
          <a:bodyPr wrap="square" rtlCol="0">
            <a:spAutoFit/>
          </a:bodyPr>
          <a:lstStyle/>
          <a:p>
            <a:r>
              <a:rPr lang="en-US" dirty="0"/>
              <a:t>      Great becoming little</a:t>
            </a:r>
          </a:p>
        </p:txBody>
      </p:sp>
      <p:sp>
        <p:nvSpPr>
          <p:cNvPr id="145" name="TextBox 144"/>
          <p:cNvSpPr txBox="1"/>
          <p:nvPr/>
        </p:nvSpPr>
        <p:spPr>
          <a:xfrm>
            <a:off x="1600200" y="1524000"/>
            <a:ext cx="3505200" cy="646331"/>
          </a:xfrm>
          <a:prstGeom prst="rect">
            <a:avLst/>
          </a:prstGeom>
          <a:noFill/>
        </p:spPr>
        <p:txBody>
          <a:bodyPr wrap="square" rtlCol="0">
            <a:spAutoFit/>
          </a:bodyPr>
          <a:lstStyle/>
          <a:p>
            <a:r>
              <a:rPr lang="en-US" b="1" dirty="0"/>
              <a:t>                       1 Chronicles</a:t>
            </a:r>
            <a:br>
              <a:rPr lang="en-US" b="1" dirty="0"/>
            </a:br>
            <a:r>
              <a:rPr lang="en-US" b="1" dirty="0"/>
              <a:t>                    </a:t>
            </a:r>
            <a:r>
              <a:rPr lang="en-US" b="1" i="1" dirty="0"/>
              <a:t>God’s View: Chosen </a:t>
            </a:r>
          </a:p>
        </p:txBody>
      </p:sp>
      <p:sp>
        <p:nvSpPr>
          <p:cNvPr id="146" name="TextBox 145"/>
          <p:cNvSpPr txBox="1"/>
          <p:nvPr/>
        </p:nvSpPr>
        <p:spPr>
          <a:xfrm>
            <a:off x="5562600" y="1524000"/>
            <a:ext cx="2286000" cy="923330"/>
          </a:xfrm>
          <a:prstGeom prst="rect">
            <a:avLst/>
          </a:prstGeom>
          <a:noFill/>
        </p:spPr>
        <p:txBody>
          <a:bodyPr wrap="square" rtlCol="0">
            <a:spAutoFit/>
          </a:bodyPr>
          <a:lstStyle/>
          <a:p>
            <a:r>
              <a:rPr lang="en-US" b="1" i="1" dirty="0"/>
              <a:t>        2 Chronicles</a:t>
            </a:r>
          </a:p>
          <a:p>
            <a:r>
              <a:rPr lang="en-US" b="1" i="1" dirty="0"/>
              <a:t>    …and Preserved</a:t>
            </a:r>
          </a:p>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Consecrated</a:t>
            </a:r>
          </a:p>
        </p:txBody>
      </p:sp>
      <p:sp>
        <p:nvSpPr>
          <p:cNvPr id="148" name="TextBox 147"/>
          <p:cNvSpPr txBox="1"/>
          <p:nvPr/>
        </p:nvSpPr>
        <p:spPr>
          <a:xfrm rot="283774">
            <a:off x="8369963" y="1450494"/>
            <a:ext cx="461665" cy="2050393"/>
          </a:xfrm>
          <a:prstGeom prst="rect">
            <a:avLst/>
          </a:prstGeom>
          <a:noFill/>
        </p:spPr>
        <p:txBody>
          <a:bodyPr vert="vert270" wrap="square" rtlCol="0">
            <a:spAutoFit/>
          </a:bodyPr>
          <a:lstStyle/>
          <a:p>
            <a:r>
              <a:rPr lang="en-US" dirty="0"/>
              <a:t>Restoration</a:t>
            </a:r>
          </a:p>
        </p:txBody>
      </p:sp>
      <p:sp>
        <p:nvSpPr>
          <p:cNvPr id="149" name="TextBox 148"/>
          <p:cNvSpPr txBox="1"/>
          <p:nvPr/>
        </p:nvSpPr>
        <p:spPr>
          <a:xfrm>
            <a:off x="1447800" y="2057400"/>
            <a:ext cx="1593076" cy="338554"/>
          </a:xfrm>
          <a:prstGeom prst="rect">
            <a:avLst/>
          </a:prstGeom>
          <a:noFill/>
        </p:spPr>
        <p:txBody>
          <a:bodyPr wrap="square" rtlCol="0">
            <a:spAutoFit/>
          </a:bodyPr>
          <a:lstStyle/>
          <a:p>
            <a:r>
              <a:rPr lang="en-US" sz="1600" dirty="0"/>
              <a:t>Genealogies</a:t>
            </a:r>
          </a:p>
        </p:txBody>
      </p:sp>
      <p:sp>
        <p:nvSpPr>
          <p:cNvPr id="150" name="TextBox 149"/>
          <p:cNvSpPr txBox="1"/>
          <p:nvPr/>
        </p:nvSpPr>
        <p:spPr>
          <a:xfrm>
            <a:off x="2971800" y="2057400"/>
            <a:ext cx="762000" cy="584775"/>
          </a:xfrm>
          <a:prstGeom prst="rect">
            <a:avLst/>
          </a:prstGeom>
          <a:noFill/>
        </p:spPr>
        <p:txBody>
          <a:bodyPr wrap="square" rtlCol="0">
            <a:spAutoFit/>
          </a:bodyPr>
          <a:lstStyle/>
          <a:p>
            <a:r>
              <a:rPr lang="en-US" sz="1600" dirty="0"/>
              <a:t>Saul’s</a:t>
            </a:r>
          </a:p>
          <a:p>
            <a:r>
              <a:rPr lang="en-US" sz="1600" dirty="0"/>
              <a:t>Death</a:t>
            </a:r>
          </a:p>
        </p:txBody>
      </p:sp>
      <p:sp>
        <p:nvSpPr>
          <p:cNvPr id="151" name="TextBox 150"/>
          <p:cNvSpPr txBox="1"/>
          <p:nvPr/>
        </p:nvSpPr>
        <p:spPr>
          <a:xfrm>
            <a:off x="3886200" y="2057400"/>
            <a:ext cx="1447800" cy="584775"/>
          </a:xfrm>
          <a:prstGeom prst="rect">
            <a:avLst/>
          </a:prstGeom>
          <a:noFill/>
        </p:spPr>
        <p:txBody>
          <a:bodyPr wrap="square" rtlCol="0">
            <a:spAutoFit/>
          </a:bodyPr>
          <a:lstStyle/>
          <a:p>
            <a:r>
              <a:rPr lang="en-US" sz="1600" dirty="0"/>
              <a:t>David &amp; the       </a:t>
            </a:r>
            <a:br>
              <a:rPr lang="en-US" sz="1600" dirty="0"/>
            </a:br>
            <a:r>
              <a:rPr lang="en-US" sz="1600" dirty="0"/>
              <a:t>    Temple</a:t>
            </a:r>
          </a:p>
        </p:txBody>
      </p:sp>
      <p:sp>
        <p:nvSpPr>
          <p:cNvPr id="153" name="TextBox 152"/>
          <p:cNvSpPr txBox="1"/>
          <p:nvPr/>
        </p:nvSpPr>
        <p:spPr>
          <a:xfrm>
            <a:off x="5334000" y="2057400"/>
            <a:ext cx="1066800" cy="584775"/>
          </a:xfrm>
          <a:prstGeom prst="rect">
            <a:avLst/>
          </a:prstGeom>
          <a:noFill/>
        </p:spPr>
        <p:txBody>
          <a:bodyPr wrap="square" rtlCol="0">
            <a:spAutoFit/>
          </a:bodyPr>
          <a:lstStyle/>
          <a:p>
            <a:r>
              <a:rPr lang="en-US" sz="1600" dirty="0"/>
              <a:t>Solomon</a:t>
            </a:r>
          </a:p>
          <a:p>
            <a:r>
              <a:rPr lang="en-US" sz="1600" dirty="0"/>
              <a:t>  the King</a:t>
            </a:r>
          </a:p>
        </p:txBody>
      </p:sp>
      <p:sp>
        <p:nvSpPr>
          <p:cNvPr id="155" name="TextBox 154"/>
          <p:cNvSpPr txBox="1"/>
          <p:nvPr/>
        </p:nvSpPr>
        <p:spPr>
          <a:xfrm>
            <a:off x="6629400" y="2057400"/>
            <a:ext cx="1600200" cy="584775"/>
          </a:xfrm>
          <a:prstGeom prst="rect">
            <a:avLst/>
          </a:prstGeom>
          <a:noFill/>
        </p:spPr>
        <p:txBody>
          <a:bodyPr wrap="square" rtlCol="0">
            <a:spAutoFit/>
          </a:bodyPr>
          <a:lstStyle/>
          <a:p>
            <a:r>
              <a:rPr lang="en-US" sz="1600" dirty="0"/>
              <a:t>          Judah</a:t>
            </a:r>
          </a:p>
          <a:p>
            <a:r>
              <a:rPr lang="en-US" sz="1600" dirty="0"/>
              <a:t>      The Nation</a:t>
            </a:r>
          </a:p>
        </p:txBody>
      </p:sp>
      <p:cxnSp>
        <p:nvCxnSpPr>
          <p:cNvPr id="157" name="Straight Arrow Connector 156"/>
          <p:cNvCxnSpPr/>
          <p:nvPr/>
        </p:nvCxnSpPr>
        <p:spPr>
          <a:xfrm flipV="1">
            <a:off x="5105400" y="2743200"/>
            <a:ext cx="14478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6200000" flipH="1">
            <a:off x="6553200" y="28956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5400000" flipH="1" flipV="1">
            <a:off x="6743700" y="28575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16200000" flipH="1">
            <a:off x="6934200" y="28956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5400000" flipH="1" flipV="1">
            <a:off x="7124700" y="28575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16200000" flipH="1">
            <a:off x="7277100" y="29337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5400000" flipH="1" flipV="1">
            <a:off x="7467600" y="28194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16200000" flipH="1">
            <a:off x="7658100" y="29337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flipH="1" flipV="1">
            <a:off x="7848600" y="28194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16200000" flipH="1">
            <a:off x="8077200" y="28956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6629400" y="2514600"/>
            <a:ext cx="1676400" cy="338554"/>
          </a:xfrm>
          <a:prstGeom prst="rect">
            <a:avLst/>
          </a:prstGeom>
          <a:noFill/>
        </p:spPr>
        <p:txBody>
          <a:bodyPr wrap="square" rtlCol="0">
            <a:spAutoFit/>
          </a:bodyPr>
          <a:lstStyle/>
          <a:p>
            <a:r>
              <a:rPr lang="en-US" sz="1600" dirty="0"/>
              <a:t>       REVIVAL</a:t>
            </a:r>
          </a:p>
        </p:txBody>
      </p:sp>
      <p:sp>
        <p:nvSpPr>
          <p:cNvPr id="185" name="TextBox 184"/>
          <p:cNvSpPr txBox="1"/>
          <p:nvPr/>
        </p:nvSpPr>
        <p:spPr>
          <a:xfrm>
            <a:off x="6781800" y="3124200"/>
            <a:ext cx="1295401" cy="338554"/>
          </a:xfrm>
          <a:prstGeom prst="rect">
            <a:avLst/>
          </a:prstGeom>
          <a:noFill/>
        </p:spPr>
        <p:txBody>
          <a:bodyPr wrap="square" rtlCol="0">
            <a:spAutoFit/>
          </a:bodyPr>
          <a:lstStyle/>
          <a:p>
            <a:r>
              <a:rPr lang="en-US" sz="1600" dirty="0"/>
              <a:t> REJECTION</a:t>
            </a:r>
          </a:p>
        </p:txBody>
      </p:sp>
      <p:sp>
        <p:nvSpPr>
          <p:cNvPr id="186" name="TextBox 185"/>
          <p:cNvSpPr txBox="1"/>
          <p:nvPr/>
        </p:nvSpPr>
        <p:spPr>
          <a:xfrm rot="20144100">
            <a:off x="5241594" y="2820133"/>
            <a:ext cx="1105514" cy="369332"/>
          </a:xfrm>
          <a:prstGeom prst="rect">
            <a:avLst/>
          </a:prstGeom>
          <a:noFill/>
        </p:spPr>
        <p:txBody>
          <a:bodyPr wrap="square" rtlCol="0">
            <a:spAutoFit/>
          </a:bodyPr>
          <a:lstStyle/>
          <a:p>
            <a:r>
              <a:rPr lang="en-US" dirty="0"/>
              <a:t>   Glory</a:t>
            </a:r>
          </a:p>
        </p:txBody>
      </p:sp>
      <p:sp>
        <p:nvSpPr>
          <p:cNvPr id="187" name="TextBox 186"/>
          <p:cNvSpPr txBox="1"/>
          <p:nvPr/>
        </p:nvSpPr>
        <p:spPr>
          <a:xfrm>
            <a:off x="1981200" y="4343400"/>
            <a:ext cx="2438400" cy="369332"/>
          </a:xfrm>
          <a:prstGeom prst="rect">
            <a:avLst/>
          </a:prstGeom>
          <a:noFill/>
        </p:spPr>
        <p:txBody>
          <a:bodyPr wrap="square" rtlCol="0">
            <a:spAutoFit/>
          </a:bodyPr>
          <a:lstStyle/>
          <a:p>
            <a:r>
              <a:rPr lang="en-US" dirty="0"/>
              <a:t>Personal determination</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National deterioration</a:t>
            </a:r>
          </a:p>
        </p:txBody>
      </p:sp>
      <p:sp>
        <p:nvSpPr>
          <p:cNvPr id="189" name="TextBox 188"/>
          <p:cNvSpPr txBox="1"/>
          <p:nvPr/>
        </p:nvSpPr>
        <p:spPr>
          <a:xfrm>
            <a:off x="1143000" y="4724400"/>
            <a:ext cx="3810000" cy="338554"/>
          </a:xfrm>
          <a:prstGeom prst="rect">
            <a:avLst/>
          </a:prstGeom>
          <a:noFill/>
        </p:spPr>
        <p:txBody>
          <a:bodyPr wrap="square" rtlCol="0">
            <a:spAutoFit/>
          </a:bodyPr>
          <a:lstStyle/>
          <a:p>
            <a:r>
              <a:rPr lang="en-US" sz="1600" dirty="0"/>
              <a:t>  Creation of world to creation of kingdom</a:t>
            </a:r>
          </a:p>
        </p:txBody>
      </p:sp>
      <p:sp>
        <p:nvSpPr>
          <p:cNvPr id="190" name="TextBox 189"/>
          <p:cNvSpPr txBox="1"/>
          <p:nvPr/>
        </p:nvSpPr>
        <p:spPr>
          <a:xfrm>
            <a:off x="4648200" y="4724400"/>
            <a:ext cx="3810000" cy="338554"/>
          </a:xfrm>
          <a:prstGeom prst="rect">
            <a:avLst/>
          </a:prstGeom>
          <a:noFill/>
        </p:spPr>
        <p:txBody>
          <a:bodyPr wrap="square" rtlCol="0">
            <a:spAutoFit/>
          </a:bodyPr>
          <a:lstStyle/>
          <a:p>
            <a:r>
              <a:rPr lang="en-US" sz="1400" dirty="0"/>
              <a:t> </a:t>
            </a:r>
            <a:r>
              <a:rPr lang="en-US" sz="1600" dirty="0"/>
              <a:t>Solomon’s temple to rebuilding of temple</a:t>
            </a:r>
          </a:p>
        </p:txBody>
      </p:sp>
      <p:sp>
        <p:nvSpPr>
          <p:cNvPr id="199" name="TextBox 198"/>
          <p:cNvSpPr txBox="1"/>
          <p:nvPr/>
        </p:nvSpPr>
        <p:spPr>
          <a:xfrm rot="10800000" flipV="1">
            <a:off x="1143000" y="4983685"/>
            <a:ext cx="7315200" cy="584775"/>
          </a:xfrm>
          <a:prstGeom prst="rect">
            <a:avLst/>
          </a:prstGeom>
          <a:noFill/>
        </p:spPr>
        <p:txBody>
          <a:bodyPr wrap="square" rtlCol="0">
            <a:spAutoFit/>
          </a:bodyPr>
          <a:lstStyle/>
          <a:p>
            <a:r>
              <a:rPr lang="en-US" sz="1400" dirty="0"/>
              <a:t>   </a:t>
            </a:r>
            <a:r>
              <a:rPr lang="en-US" sz="1600" dirty="0"/>
              <a:t>The temple---the structural state of the temple corresponds to the spiritual state of       </a:t>
            </a:r>
            <a:br>
              <a:rPr lang="en-US" sz="1600" dirty="0"/>
            </a:br>
            <a:r>
              <a:rPr lang="en-US" sz="1600" dirty="0"/>
              <a:t>   the people   </a:t>
            </a:r>
          </a:p>
        </p:txBody>
      </p:sp>
      <p:sp>
        <p:nvSpPr>
          <p:cNvPr id="200" name="TextBox 199"/>
          <p:cNvSpPr txBox="1"/>
          <p:nvPr/>
        </p:nvSpPr>
        <p:spPr>
          <a:xfrm>
            <a:off x="1828800" y="5410200"/>
            <a:ext cx="6019800" cy="369332"/>
          </a:xfrm>
          <a:prstGeom prst="rect">
            <a:avLst/>
          </a:prstGeom>
          <a:noFill/>
        </p:spPr>
        <p:txBody>
          <a:bodyPr wrap="square" rtlCol="0">
            <a:spAutoFit/>
          </a:bodyPr>
          <a:lstStyle/>
          <a:p>
            <a:r>
              <a:rPr lang="en-US" dirty="0"/>
              <a:t>                   1 Chr.17:29:10-13; 2 Chr. 7:12-22; 16:9</a:t>
            </a:r>
          </a:p>
        </p:txBody>
      </p:sp>
      <p:sp>
        <p:nvSpPr>
          <p:cNvPr id="202" name="TextBox 201"/>
          <p:cNvSpPr txBox="1"/>
          <p:nvPr/>
        </p:nvSpPr>
        <p:spPr>
          <a:xfrm>
            <a:off x="1371600" y="5791200"/>
            <a:ext cx="7010400" cy="523220"/>
          </a:xfrm>
          <a:prstGeom prst="rect">
            <a:avLst/>
          </a:prstGeom>
          <a:noFill/>
        </p:spPr>
        <p:txBody>
          <a:bodyPr wrap="square" rtlCol="0">
            <a:spAutoFit/>
          </a:bodyPr>
          <a:lstStyle/>
          <a:p>
            <a:r>
              <a:rPr lang="en-US" sz="1400" dirty="0"/>
              <a:t>Christ is foretold in the Davidic Covenant (1 Chr. 17) and prefigured in the idealized kings David and Solomon; also the ark and the temple typify Christ’s  power and presence with us. </a:t>
            </a:r>
          </a:p>
        </p:txBody>
      </p:sp>
      <p:sp>
        <p:nvSpPr>
          <p:cNvPr id="4" name="TextBox 3"/>
          <p:cNvSpPr txBox="1"/>
          <p:nvPr/>
        </p:nvSpPr>
        <p:spPr>
          <a:xfrm>
            <a:off x="471055" y="254169"/>
            <a:ext cx="1622307" cy="987623"/>
          </a:xfrm>
          <a:prstGeom prst="rect">
            <a:avLst/>
          </a:prstGeom>
          <a:solidFill>
            <a:schemeClr val="accent1"/>
          </a:solidFill>
        </p:spPr>
        <p:txBody>
          <a:bodyPr wrap="square" rtlCol="0">
            <a:spAutoFit/>
          </a:bodyPr>
          <a:lstStyle/>
          <a:p>
            <a:r>
              <a:rPr lang="en-US" dirty="0"/>
              <a:t>Completed </a:t>
            </a:r>
            <a:r>
              <a:rPr lang="en-US" sz="2000" dirty="0"/>
              <a:t>between</a:t>
            </a:r>
            <a:r>
              <a:rPr lang="en-US" dirty="0"/>
              <a:t> 450 and 400 BC</a:t>
            </a:r>
          </a:p>
        </p:txBody>
      </p:sp>
      <p:sp>
        <p:nvSpPr>
          <p:cNvPr id="6" name="TextBox 5"/>
          <p:cNvSpPr txBox="1"/>
          <p:nvPr/>
        </p:nvSpPr>
        <p:spPr>
          <a:xfrm>
            <a:off x="123226" y="1551575"/>
            <a:ext cx="1179298" cy="1815882"/>
          </a:xfrm>
          <a:prstGeom prst="rect">
            <a:avLst/>
          </a:prstGeom>
          <a:noFill/>
        </p:spPr>
        <p:txBody>
          <a:bodyPr wrap="square" rtlCol="0">
            <a:spAutoFit/>
          </a:bodyPr>
          <a:lstStyle/>
          <a:p>
            <a:r>
              <a:rPr lang="en-US" sz="1400" dirty="0"/>
              <a:t>Hebrew title, </a:t>
            </a:r>
            <a:r>
              <a:rPr lang="en-US" sz="1400" i="1" dirty="0" err="1"/>
              <a:t>dibre</a:t>
            </a:r>
            <a:r>
              <a:rPr lang="en-US" sz="1400" i="1" dirty="0"/>
              <a:t> </a:t>
            </a:r>
            <a:r>
              <a:rPr lang="en-US" sz="1400" i="1" dirty="0" err="1"/>
              <a:t>hayyamim</a:t>
            </a:r>
            <a:r>
              <a:rPr lang="en-US" sz="1400" i="1" dirty="0"/>
              <a:t>, </a:t>
            </a:r>
            <a:r>
              <a:rPr lang="en-US" sz="1400" dirty="0"/>
              <a:t>means “the events (or annals) of the days or years.”</a:t>
            </a:r>
          </a:p>
        </p:txBody>
      </p:sp>
      <p:sp>
        <p:nvSpPr>
          <p:cNvPr id="7" name="TextBox 6"/>
          <p:cNvSpPr txBox="1"/>
          <p:nvPr/>
        </p:nvSpPr>
        <p:spPr>
          <a:xfrm>
            <a:off x="7166832" y="579829"/>
            <a:ext cx="1519968" cy="400110"/>
          </a:xfrm>
          <a:prstGeom prst="rect">
            <a:avLst/>
          </a:prstGeom>
          <a:solidFill>
            <a:schemeClr val="accent1"/>
          </a:solidFill>
          <a:ln>
            <a:solidFill>
              <a:schemeClr val="accent1"/>
            </a:solidFill>
          </a:ln>
        </p:spPr>
        <p:txBody>
          <a:bodyPr wrap="none" rtlCol="0">
            <a:spAutoFit/>
          </a:bodyPr>
          <a:lstStyle/>
          <a:p>
            <a:r>
              <a:rPr lang="en-US" sz="2000" dirty="0"/>
              <a:t>Author</a:t>
            </a:r>
            <a:r>
              <a:rPr lang="en-US" dirty="0"/>
              <a:t> - Ezra</a:t>
            </a:r>
          </a:p>
        </p:txBody>
      </p:sp>
    </p:spTree>
    <p:extLst>
      <p:ext uri="{BB962C8B-B14F-4D97-AF65-F5344CB8AC3E}">
        <p14:creationId xmlns:p14="http://schemas.microsoft.com/office/powerpoint/2010/main" val="75902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685800" y="457200"/>
            <a:ext cx="0" cy="5943600"/>
          </a:xfrm>
          <a:prstGeom prst="line">
            <a:avLst/>
          </a:prstGeom>
          <a:noFill/>
          <a:ln w="9525">
            <a:solidFill>
              <a:schemeClr val="tx1"/>
            </a:solidFill>
            <a:round/>
            <a:headEnd/>
            <a:tailEnd/>
          </a:ln>
          <a:effectLst/>
        </p:spPr>
        <p:txBody>
          <a:bodyPr/>
          <a:lstStyle/>
          <a:p>
            <a:endParaRPr lang="en-US" dirty="0"/>
          </a:p>
        </p:txBody>
      </p:sp>
      <p:sp>
        <p:nvSpPr>
          <p:cNvPr id="7173" name="Line 5"/>
          <p:cNvSpPr>
            <a:spLocks noChangeShapeType="1"/>
          </p:cNvSpPr>
          <p:nvPr/>
        </p:nvSpPr>
        <p:spPr bwMode="auto">
          <a:xfrm flipV="1">
            <a:off x="838200" y="3048000"/>
            <a:ext cx="457200" cy="0"/>
          </a:xfrm>
          <a:prstGeom prst="line">
            <a:avLst/>
          </a:prstGeom>
          <a:noFill/>
          <a:ln w="127000">
            <a:solidFill>
              <a:schemeClr val="tx1"/>
            </a:solidFill>
            <a:round/>
            <a:headEnd/>
            <a:tailEnd/>
          </a:ln>
          <a:effectLst/>
        </p:spPr>
        <p:txBody>
          <a:bodyPr/>
          <a:lstStyle/>
          <a:p>
            <a:endParaRPr lang="en-US" dirty="0"/>
          </a:p>
        </p:txBody>
      </p:sp>
      <p:sp>
        <p:nvSpPr>
          <p:cNvPr id="7175" name="Line 7"/>
          <p:cNvSpPr>
            <a:spLocks noChangeShapeType="1"/>
          </p:cNvSpPr>
          <p:nvPr/>
        </p:nvSpPr>
        <p:spPr bwMode="auto">
          <a:xfrm>
            <a:off x="3429000" y="3048000"/>
            <a:ext cx="533400" cy="0"/>
          </a:xfrm>
          <a:prstGeom prst="line">
            <a:avLst/>
          </a:prstGeom>
          <a:noFill/>
          <a:ln w="127000">
            <a:solidFill>
              <a:schemeClr val="tx1"/>
            </a:solidFill>
            <a:round/>
            <a:headEnd/>
            <a:tailEnd/>
          </a:ln>
          <a:effectLst/>
        </p:spPr>
        <p:txBody>
          <a:bodyPr/>
          <a:lstStyle/>
          <a:p>
            <a:endParaRPr lang="en-US" dirty="0"/>
          </a:p>
        </p:txBody>
      </p:sp>
      <p:sp>
        <p:nvSpPr>
          <p:cNvPr id="7176" name="Text Box 8"/>
          <p:cNvSpPr txBox="1">
            <a:spLocks noChangeArrowheads="1"/>
          </p:cNvSpPr>
          <p:nvPr/>
        </p:nvSpPr>
        <p:spPr bwMode="auto">
          <a:xfrm>
            <a:off x="1447800" y="2286000"/>
            <a:ext cx="1981200" cy="1646238"/>
          </a:xfrm>
          <a:prstGeom prst="rect">
            <a:avLst/>
          </a:prstGeom>
          <a:noFill/>
          <a:ln w="9525">
            <a:noFill/>
            <a:miter lim="800000"/>
            <a:headEnd/>
            <a:tailEnd/>
          </a:ln>
          <a:effectLst/>
        </p:spPr>
        <p:txBody>
          <a:bodyPr>
            <a:spAutoFit/>
          </a:bodyPr>
          <a:lstStyle/>
          <a:p>
            <a:pPr eaLnBrk="1" hangingPunct="1"/>
            <a:r>
              <a:rPr lang="en-US" sz="2400" b="1" dirty="0">
                <a:solidFill>
                  <a:srgbClr val="800000"/>
                </a:solidFill>
                <a:latin typeface="Arial" charset="0"/>
              </a:rPr>
              <a:t>  </a:t>
            </a:r>
            <a:r>
              <a:rPr lang="en-US" sz="2400" b="1" dirty="0">
                <a:solidFill>
                  <a:srgbClr val="92D050"/>
                </a:solidFill>
                <a:latin typeface="Arial" charset="0"/>
              </a:rPr>
              <a:t>UNITED</a:t>
            </a:r>
            <a:br>
              <a:rPr lang="en-US" sz="2400" b="1" dirty="0">
                <a:solidFill>
                  <a:srgbClr val="92D050"/>
                </a:solidFill>
                <a:latin typeface="Arial" charset="0"/>
              </a:rPr>
            </a:br>
            <a:r>
              <a:rPr lang="en-US" sz="2400" b="1" dirty="0">
                <a:solidFill>
                  <a:srgbClr val="92D050"/>
                </a:solidFill>
                <a:latin typeface="Arial" charset="0"/>
              </a:rPr>
              <a:t>KINGDOM</a:t>
            </a:r>
            <a:br>
              <a:rPr lang="en-US" sz="2400" dirty="0">
                <a:solidFill>
                  <a:srgbClr val="92D050"/>
                </a:solidFill>
                <a:latin typeface="Arial" charset="0"/>
              </a:rPr>
            </a:br>
            <a:r>
              <a:rPr lang="en-US" i="1" dirty="0">
                <a:solidFill>
                  <a:srgbClr val="92D050"/>
                </a:solidFill>
                <a:latin typeface="Arial" charset="0"/>
              </a:rPr>
              <a:t>(1043-931 BC)</a:t>
            </a:r>
            <a:br>
              <a:rPr lang="en-US" i="1" dirty="0">
                <a:solidFill>
                  <a:srgbClr val="92D050"/>
                </a:solidFill>
                <a:latin typeface="Arial" charset="0"/>
              </a:rPr>
            </a:br>
            <a:r>
              <a:rPr lang="en-US" i="1" dirty="0">
                <a:solidFill>
                  <a:srgbClr val="92D050"/>
                </a:solidFill>
                <a:latin typeface="Arial" charset="0"/>
              </a:rPr>
              <a:t>   Kings: Saul, David, Solomon</a:t>
            </a:r>
            <a:endParaRPr lang="en-US" sz="2400" i="1" dirty="0">
              <a:solidFill>
                <a:srgbClr val="92D050"/>
              </a:solidFill>
              <a:latin typeface="Arial" charset="0"/>
            </a:endParaRPr>
          </a:p>
        </p:txBody>
      </p:sp>
      <p:sp>
        <p:nvSpPr>
          <p:cNvPr id="7178" name="Line 10"/>
          <p:cNvSpPr>
            <a:spLocks noChangeShapeType="1"/>
          </p:cNvSpPr>
          <p:nvPr/>
        </p:nvSpPr>
        <p:spPr bwMode="auto">
          <a:xfrm flipV="1">
            <a:off x="3962400" y="457200"/>
            <a:ext cx="0" cy="2743200"/>
          </a:xfrm>
          <a:prstGeom prst="line">
            <a:avLst/>
          </a:prstGeom>
          <a:noFill/>
          <a:ln w="127000">
            <a:solidFill>
              <a:schemeClr val="tx1"/>
            </a:solidFill>
            <a:round/>
            <a:headEnd/>
            <a:tailEnd/>
          </a:ln>
          <a:effectLst/>
        </p:spPr>
        <p:txBody>
          <a:bodyPr/>
          <a:lstStyle/>
          <a:p>
            <a:endParaRPr lang="en-US" dirty="0"/>
          </a:p>
        </p:txBody>
      </p:sp>
      <p:sp>
        <p:nvSpPr>
          <p:cNvPr id="7179" name="Line 11"/>
          <p:cNvSpPr>
            <a:spLocks noChangeShapeType="1"/>
          </p:cNvSpPr>
          <p:nvPr/>
        </p:nvSpPr>
        <p:spPr bwMode="auto">
          <a:xfrm>
            <a:off x="3962400" y="3048000"/>
            <a:ext cx="0" cy="3276600"/>
          </a:xfrm>
          <a:prstGeom prst="line">
            <a:avLst/>
          </a:prstGeom>
          <a:noFill/>
          <a:ln w="127000">
            <a:solidFill>
              <a:schemeClr val="tx1"/>
            </a:solidFill>
            <a:round/>
            <a:headEnd/>
            <a:tailEnd/>
          </a:ln>
          <a:effectLst/>
        </p:spPr>
        <p:txBody>
          <a:bodyPr/>
          <a:lstStyle/>
          <a:p>
            <a:endParaRPr lang="en-US" dirty="0"/>
          </a:p>
        </p:txBody>
      </p:sp>
      <p:sp>
        <p:nvSpPr>
          <p:cNvPr id="7181" name="Line 13"/>
          <p:cNvSpPr>
            <a:spLocks noChangeShapeType="1"/>
          </p:cNvSpPr>
          <p:nvPr/>
        </p:nvSpPr>
        <p:spPr bwMode="auto">
          <a:xfrm>
            <a:off x="3962400" y="533400"/>
            <a:ext cx="609600" cy="0"/>
          </a:xfrm>
          <a:prstGeom prst="line">
            <a:avLst/>
          </a:prstGeom>
          <a:noFill/>
          <a:ln w="127000">
            <a:solidFill>
              <a:schemeClr val="tx1"/>
            </a:solidFill>
            <a:round/>
            <a:headEnd/>
            <a:tailEnd/>
          </a:ln>
          <a:effectLst/>
        </p:spPr>
        <p:txBody>
          <a:bodyPr/>
          <a:lstStyle/>
          <a:p>
            <a:endParaRPr lang="en-US" dirty="0"/>
          </a:p>
        </p:txBody>
      </p:sp>
      <p:sp>
        <p:nvSpPr>
          <p:cNvPr id="7182" name="Line 14"/>
          <p:cNvSpPr>
            <a:spLocks noChangeShapeType="1"/>
          </p:cNvSpPr>
          <p:nvPr/>
        </p:nvSpPr>
        <p:spPr bwMode="auto">
          <a:xfrm flipV="1">
            <a:off x="3886200" y="6324600"/>
            <a:ext cx="609600" cy="0"/>
          </a:xfrm>
          <a:prstGeom prst="line">
            <a:avLst/>
          </a:prstGeom>
          <a:noFill/>
          <a:ln w="127000">
            <a:solidFill>
              <a:schemeClr val="tx1"/>
            </a:solidFill>
            <a:round/>
            <a:headEnd/>
            <a:tailEnd/>
          </a:ln>
          <a:effectLst/>
        </p:spPr>
        <p:txBody>
          <a:bodyPr/>
          <a:lstStyle/>
          <a:p>
            <a:endParaRPr lang="en-US" dirty="0"/>
          </a:p>
        </p:txBody>
      </p:sp>
      <p:sp>
        <p:nvSpPr>
          <p:cNvPr id="7183" name="Text Box 15"/>
          <p:cNvSpPr txBox="1">
            <a:spLocks noChangeArrowheads="1"/>
          </p:cNvSpPr>
          <p:nvPr/>
        </p:nvSpPr>
        <p:spPr bwMode="auto">
          <a:xfrm>
            <a:off x="4495800" y="5029200"/>
            <a:ext cx="1295400" cy="1739900"/>
          </a:xfrm>
          <a:prstGeom prst="rect">
            <a:avLst/>
          </a:prstGeom>
          <a:noFill/>
          <a:ln w="9525">
            <a:noFill/>
            <a:miter lim="800000"/>
            <a:headEnd/>
            <a:tailEnd/>
          </a:ln>
          <a:effectLst/>
        </p:spPr>
        <p:txBody>
          <a:bodyPr>
            <a:spAutoFit/>
          </a:bodyPr>
          <a:lstStyle/>
          <a:p>
            <a:pPr eaLnBrk="1" hangingPunct="1"/>
            <a:r>
              <a:rPr lang="en-US" sz="2400" b="1" dirty="0">
                <a:solidFill>
                  <a:srgbClr val="FF0000"/>
                </a:solidFill>
                <a:latin typeface="Arial" charset="0"/>
              </a:rPr>
              <a:t>JUDAH</a:t>
            </a:r>
            <a:br>
              <a:rPr lang="en-US" sz="1000" dirty="0">
                <a:solidFill>
                  <a:srgbClr val="FF0000"/>
                </a:solidFill>
                <a:latin typeface="Arial" charset="0"/>
              </a:rPr>
            </a:br>
            <a:r>
              <a:rPr lang="en-US" i="1" dirty="0">
                <a:solidFill>
                  <a:srgbClr val="FF0000"/>
                </a:solidFill>
                <a:latin typeface="Arial" charset="0"/>
              </a:rPr>
              <a:t>Southern Kingdom</a:t>
            </a:r>
            <a:br>
              <a:rPr lang="en-US" i="1" dirty="0">
                <a:solidFill>
                  <a:srgbClr val="FF0000"/>
                </a:solidFill>
                <a:latin typeface="Arial" charset="0"/>
              </a:rPr>
            </a:br>
            <a:r>
              <a:rPr lang="en-US" sz="1600" i="1" dirty="0">
                <a:solidFill>
                  <a:srgbClr val="FF0000"/>
                </a:solidFill>
                <a:latin typeface="Arial" charset="0"/>
              </a:rPr>
              <a:t>2 Tribes </a:t>
            </a:r>
            <a:br>
              <a:rPr lang="en-US" sz="1600" i="1" dirty="0">
                <a:solidFill>
                  <a:srgbClr val="FF0000"/>
                </a:solidFill>
                <a:latin typeface="Arial" charset="0"/>
              </a:rPr>
            </a:br>
            <a:r>
              <a:rPr lang="en-US" sz="1600" i="1" dirty="0">
                <a:solidFill>
                  <a:srgbClr val="FF0000"/>
                </a:solidFill>
                <a:latin typeface="Arial" charset="0"/>
              </a:rPr>
              <a:t>Capital -</a:t>
            </a:r>
            <a:br>
              <a:rPr lang="en-US" sz="1600" i="1" dirty="0">
                <a:solidFill>
                  <a:srgbClr val="FF0000"/>
                </a:solidFill>
                <a:latin typeface="Arial" charset="0"/>
              </a:rPr>
            </a:br>
            <a:r>
              <a:rPr lang="en-US" sz="1600" i="1" dirty="0">
                <a:solidFill>
                  <a:srgbClr val="FF0000"/>
                </a:solidFill>
                <a:latin typeface="Arial" charset="0"/>
              </a:rPr>
              <a:t>Jerusalem</a:t>
            </a:r>
          </a:p>
        </p:txBody>
      </p:sp>
      <p:sp>
        <p:nvSpPr>
          <p:cNvPr id="7184" name="Line 16"/>
          <p:cNvSpPr>
            <a:spLocks noChangeShapeType="1"/>
          </p:cNvSpPr>
          <p:nvPr/>
        </p:nvSpPr>
        <p:spPr bwMode="auto">
          <a:xfrm>
            <a:off x="5410200" y="6324600"/>
            <a:ext cx="381000" cy="0"/>
          </a:xfrm>
          <a:prstGeom prst="line">
            <a:avLst/>
          </a:prstGeom>
          <a:noFill/>
          <a:ln w="127000">
            <a:solidFill>
              <a:schemeClr val="tx1"/>
            </a:solidFill>
            <a:round/>
            <a:headEnd/>
            <a:tailEnd/>
          </a:ln>
          <a:effectLst/>
        </p:spPr>
        <p:txBody>
          <a:bodyPr/>
          <a:lstStyle/>
          <a:p>
            <a:endParaRPr lang="en-US" dirty="0"/>
          </a:p>
        </p:txBody>
      </p:sp>
      <p:sp>
        <p:nvSpPr>
          <p:cNvPr id="7185" name="Line 17"/>
          <p:cNvSpPr>
            <a:spLocks noChangeShapeType="1"/>
          </p:cNvSpPr>
          <p:nvPr/>
        </p:nvSpPr>
        <p:spPr bwMode="auto">
          <a:xfrm>
            <a:off x="5867400" y="533400"/>
            <a:ext cx="533400" cy="0"/>
          </a:xfrm>
          <a:prstGeom prst="line">
            <a:avLst/>
          </a:prstGeom>
          <a:noFill/>
          <a:ln w="127000">
            <a:solidFill>
              <a:schemeClr val="tx1"/>
            </a:solidFill>
            <a:round/>
            <a:headEnd/>
            <a:tailEnd/>
          </a:ln>
          <a:effectLst/>
        </p:spPr>
        <p:txBody>
          <a:bodyPr/>
          <a:lstStyle/>
          <a:p>
            <a:endParaRPr lang="en-US" dirty="0"/>
          </a:p>
        </p:txBody>
      </p:sp>
      <p:sp>
        <p:nvSpPr>
          <p:cNvPr id="7186" name="Text Box 18"/>
          <p:cNvSpPr txBox="1">
            <a:spLocks noChangeArrowheads="1"/>
          </p:cNvSpPr>
          <p:nvPr/>
        </p:nvSpPr>
        <p:spPr bwMode="auto">
          <a:xfrm>
            <a:off x="4648200" y="0"/>
            <a:ext cx="1447800" cy="1739900"/>
          </a:xfrm>
          <a:prstGeom prst="rect">
            <a:avLst/>
          </a:prstGeom>
          <a:noFill/>
          <a:ln w="9525">
            <a:noFill/>
            <a:miter lim="800000"/>
            <a:headEnd/>
            <a:tailEnd/>
          </a:ln>
          <a:effectLst/>
        </p:spPr>
        <p:txBody>
          <a:bodyPr>
            <a:spAutoFit/>
          </a:bodyPr>
          <a:lstStyle/>
          <a:p>
            <a:pPr eaLnBrk="1" hangingPunct="1"/>
            <a:r>
              <a:rPr lang="en-US" sz="2400" b="1" dirty="0">
                <a:solidFill>
                  <a:srgbClr val="00B0F0"/>
                </a:solidFill>
                <a:latin typeface="Arial" charset="0"/>
              </a:rPr>
              <a:t>ISRAEL</a:t>
            </a:r>
            <a:br>
              <a:rPr lang="en-US" sz="2400" b="1" dirty="0">
                <a:solidFill>
                  <a:srgbClr val="00B0F0"/>
                </a:solidFill>
                <a:latin typeface="Arial" charset="0"/>
              </a:rPr>
            </a:br>
            <a:r>
              <a:rPr lang="en-US" b="1" i="1" dirty="0">
                <a:solidFill>
                  <a:srgbClr val="00B0F0"/>
                </a:solidFill>
                <a:latin typeface="Arial" charset="0"/>
              </a:rPr>
              <a:t>Northern </a:t>
            </a:r>
            <a:br>
              <a:rPr lang="en-US" b="1" i="1" dirty="0">
                <a:solidFill>
                  <a:srgbClr val="00B0F0"/>
                </a:solidFill>
                <a:latin typeface="Arial" charset="0"/>
              </a:rPr>
            </a:br>
            <a:r>
              <a:rPr lang="en-US" b="1" i="1" dirty="0">
                <a:solidFill>
                  <a:srgbClr val="00B0F0"/>
                </a:solidFill>
                <a:latin typeface="Arial" charset="0"/>
              </a:rPr>
              <a:t>Kingdom</a:t>
            </a:r>
            <a:br>
              <a:rPr lang="en-US" sz="1000" b="1" i="1" dirty="0">
                <a:solidFill>
                  <a:srgbClr val="00B0F0"/>
                </a:solidFill>
                <a:latin typeface="Arial" charset="0"/>
              </a:rPr>
            </a:br>
            <a:r>
              <a:rPr lang="en-US" sz="1600" b="1" i="1" dirty="0">
                <a:solidFill>
                  <a:srgbClr val="00B0F0"/>
                </a:solidFill>
                <a:latin typeface="Arial" charset="0"/>
              </a:rPr>
              <a:t>10 Tribes</a:t>
            </a:r>
            <a:br>
              <a:rPr lang="en-US" sz="1600" b="1" i="1" dirty="0">
                <a:solidFill>
                  <a:srgbClr val="00B0F0"/>
                </a:solidFill>
                <a:latin typeface="Arial" charset="0"/>
              </a:rPr>
            </a:br>
            <a:r>
              <a:rPr lang="en-US" sz="1600" b="1" i="1" dirty="0">
                <a:solidFill>
                  <a:srgbClr val="00B0F0"/>
                </a:solidFill>
                <a:latin typeface="Arial" charset="0"/>
              </a:rPr>
              <a:t>Capital:-  Samaria</a:t>
            </a:r>
          </a:p>
        </p:txBody>
      </p:sp>
      <p:sp>
        <p:nvSpPr>
          <p:cNvPr id="7187" name="Line 19"/>
          <p:cNvSpPr>
            <a:spLocks noChangeShapeType="1"/>
          </p:cNvSpPr>
          <p:nvPr/>
        </p:nvSpPr>
        <p:spPr bwMode="auto">
          <a:xfrm>
            <a:off x="6400800" y="228600"/>
            <a:ext cx="0" cy="609600"/>
          </a:xfrm>
          <a:prstGeom prst="line">
            <a:avLst/>
          </a:prstGeom>
          <a:noFill/>
          <a:ln w="9525">
            <a:solidFill>
              <a:schemeClr val="tx1"/>
            </a:solidFill>
            <a:round/>
            <a:headEnd/>
            <a:tailEnd/>
          </a:ln>
          <a:effectLst/>
        </p:spPr>
        <p:txBody>
          <a:bodyPr/>
          <a:lstStyle/>
          <a:p>
            <a:endParaRPr lang="en-US" dirty="0"/>
          </a:p>
        </p:txBody>
      </p:sp>
      <p:sp>
        <p:nvSpPr>
          <p:cNvPr id="7188" name="Line 20"/>
          <p:cNvSpPr>
            <a:spLocks noChangeShapeType="1"/>
          </p:cNvSpPr>
          <p:nvPr/>
        </p:nvSpPr>
        <p:spPr bwMode="auto">
          <a:xfrm>
            <a:off x="5791200" y="5943600"/>
            <a:ext cx="0" cy="685800"/>
          </a:xfrm>
          <a:prstGeom prst="line">
            <a:avLst/>
          </a:prstGeom>
          <a:noFill/>
          <a:ln w="9525">
            <a:solidFill>
              <a:schemeClr val="tx1"/>
            </a:solidFill>
            <a:round/>
            <a:headEnd/>
            <a:tailEnd/>
          </a:ln>
          <a:effectLst/>
        </p:spPr>
        <p:txBody>
          <a:bodyPr/>
          <a:lstStyle/>
          <a:p>
            <a:endParaRPr lang="en-US" dirty="0"/>
          </a:p>
        </p:txBody>
      </p:sp>
      <p:sp>
        <p:nvSpPr>
          <p:cNvPr id="7189" name="Text Box 21"/>
          <p:cNvSpPr txBox="1">
            <a:spLocks noChangeArrowheads="1"/>
          </p:cNvSpPr>
          <p:nvPr/>
        </p:nvSpPr>
        <p:spPr bwMode="auto">
          <a:xfrm>
            <a:off x="6477000" y="152400"/>
            <a:ext cx="2286000" cy="825500"/>
          </a:xfrm>
          <a:prstGeom prst="rect">
            <a:avLst/>
          </a:prstGeom>
          <a:noFill/>
          <a:ln w="9525">
            <a:noFill/>
            <a:miter lim="800000"/>
            <a:headEnd/>
            <a:tailEnd/>
          </a:ln>
          <a:effectLst/>
        </p:spPr>
        <p:txBody>
          <a:bodyPr>
            <a:spAutoFit/>
          </a:bodyPr>
          <a:lstStyle/>
          <a:p>
            <a:pPr eaLnBrk="1" hangingPunct="1"/>
            <a:r>
              <a:rPr lang="en-US" sz="1600" b="1" dirty="0">
                <a:latin typeface="Arial" charset="0"/>
              </a:rPr>
              <a:t>Invasion by Assyria</a:t>
            </a:r>
            <a:br>
              <a:rPr lang="en-US" sz="1600" b="1" dirty="0">
                <a:latin typeface="Arial" charset="0"/>
              </a:rPr>
            </a:br>
            <a:r>
              <a:rPr lang="en-US" sz="1600" b="1" dirty="0">
                <a:latin typeface="Arial" charset="0"/>
              </a:rPr>
              <a:t>      in 722 BC</a:t>
            </a:r>
            <a:br>
              <a:rPr lang="en-US" sz="1600" b="1" dirty="0">
                <a:latin typeface="Arial" charset="0"/>
              </a:rPr>
            </a:br>
            <a:r>
              <a:rPr lang="en-US" sz="1600" b="1" dirty="0">
                <a:latin typeface="Arial" charset="0"/>
              </a:rPr>
              <a:t>  End of Kingdom</a:t>
            </a:r>
          </a:p>
        </p:txBody>
      </p:sp>
      <p:sp>
        <p:nvSpPr>
          <p:cNvPr id="7190" name="Text Box 22"/>
          <p:cNvSpPr txBox="1">
            <a:spLocks noChangeArrowheads="1"/>
          </p:cNvSpPr>
          <p:nvPr/>
        </p:nvSpPr>
        <p:spPr bwMode="auto">
          <a:xfrm>
            <a:off x="5791200" y="5788025"/>
            <a:ext cx="1447800" cy="1069975"/>
          </a:xfrm>
          <a:prstGeom prst="rect">
            <a:avLst/>
          </a:prstGeom>
          <a:noFill/>
          <a:ln w="9525">
            <a:noFill/>
            <a:miter lim="800000"/>
            <a:headEnd/>
            <a:tailEnd/>
          </a:ln>
          <a:effectLst/>
        </p:spPr>
        <p:txBody>
          <a:bodyPr>
            <a:spAutoFit/>
          </a:bodyPr>
          <a:lstStyle/>
          <a:p>
            <a:pPr eaLnBrk="1" hangingPunct="1"/>
            <a:r>
              <a:rPr lang="en-US" sz="1600" b="1" dirty="0">
                <a:latin typeface="Arial" charset="0"/>
              </a:rPr>
              <a:t>Invasion by</a:t>
            </a:r>
            <a:br>
              <a:rPr lang="en-US" sz="1600" b="1" dirty="0">
                <a:latin typeface="Arial" charset="0"/>
              </a:rPr>
            </a:br>
            <a:r>
              <a:rPr lang="en-US" sz="1600" b="1" dirty="0">
                <a:latin typeface="Arial" charset="0"/>
              </a:rPr>
              <a:t>Babylon in </a:t>
            </a:r>
            <a:br>
              <a:rPr lang="en-US" sz="1600" b="1" dirty="0">
                <a:latin typeface="Arial" charset="0"/>
              </a:rPr>
            </a:br>
            <a:r>
              <a:rPr lang="en-US" sz="1600" b="1" dirty="0">
                <a:latin typeface="Arial" charset="0"/>
              </a:rPr>
              <a:t>606 BC – a 70 yr. period</a:t>
            </a:r>
          </a:p>
        </p:txBody>
      </p:sp>
      <p:sp>
        <p:nvSpPr>
          <p:cNvPr id="7191" name="Line 23"/>
          <p:cNvSpPr>
            <a:spLocks noChangeShapeType="1"/>
          </p:cNvSpPr>
          <p:nvPr/>
        </p:nvSpPr>
        <p:spPr bwMode="auto">
          <a:xfrm>
            <a:off x="7086600" y="3886200"/>
            <a:ext cx="0" cy="2667000"/>
          </a:xfrm>
          <a:prstGeom prst="line">
            <a:avLst/>
          </a:prstGeom>
          <a:noFill/>
          <a:ln w="38100">
            <a:solidFill>
              <a:schemeClr val="folHlink"/>
            </a:solidFill>
            <a:round/>
            <a:headEnd/>
            <a:tailEnd/>
          </a:ln>
          <a:effectLst/>
        </p:spPr>
        <p:txBody>
          <a:bodyPr/>
          <a:lstStyle/>
          <a:p>
            <a:endParaRPr lang="en-US" dirty="0"/>
          </a:p>
        </p:txBody>
      </p:sp>
      <p:sp>
        <p:nvSpPr>
          <p:cNvPr id="7192" name="Line 24"/>
          <p:cNvSpPr>
            <a:spLocks noChangeShapeType="1"/>
          </p:cNvSpPr>
          <p:nvPr/>
        </p:nvSpPr>
        <p:spPr bwMode="auto">
          <a:xfrm>
            <a:off x="7086600" y="5181600"/>
            <a:ext cx="76200" cy="0"/>
          </a:xfrm>
          <a:prstGeom prst="line">
            <a:avLst/>
          </a:prstGeom>
          <a:noFill/>
          <a:ln w="28575">
            <a:solidFill>
              <a:schemeClr val="folHlink"/>
            </a:solidFill>
            <a:round/>
            <a:headEnd/>
            <a:tailEnd/>
          </a:ln>
          <a:effectLst/>
        </p:spPr>
        <p:txBody>
          <a:bodyPr/>
          <a:lstStyle/>
          <a:p>
            <a:endParaRPr lang="en-US" dirty="0"/>
          </a:p>
        </p:txBody>
      </p:sp>
      <p:sp>
        <p:nvSpPr>
          <p:cNvPr id="7193" name="Line 25"/>
          <p:cNvSpPr>
            <a:spLocks noChangeShapeType="1"/>
          </p:cNvSpPr>
          <p:nvPr/>
        </p:nvSpPr>
        <p:spPr bwMode="auto">
          <a:xfrm>
            <a:off x="7086600" y="3886200"/>
            <a:ext cx="76200" cy="0"/>
          </a:xfrm>
          <a:prstGeom prst="line">
            <a:avLst/>
          </a:prstGeom>
          <a:noFill/>
          <a:ln w="28575">
            <a:solidFill>
              <a:schemeClr val="folHlink"/>
            </a:solidFill>
            <a:round/>
            <a:headEnd/>
            <a:tailEnd/>
          </a:ln>
          <a:effectLst/>
        </p:spPr>
        <p:txBody>
          <a:bodyPr/>
          <a:lstStyle/>
          <a:p>
            <a:endParaRPr lang="en-US" dirty="0"/>
          </a:p>
        </p:txBody>
      </p:sp>
      <p:sp>
        <p:nvSpPr>
          <p:cNvPr id="7194" name="Line 26"/>
          <p:cNvSpPr>
            <a:spLocks noChangeShapeType="1"/>
          </p:cNvSpPr>
          <p:nvPr/>
        </p:nvSpPr>
        <p:spPr bwMode="auto">
          <a:xfrm>
            <a:off x="7086600" y="6553200"/>
            <a:ext cx="152400" cy="0"/>
          </a:xfrm>
          <a:prstGeom prst="line">
            <a:avLst/>
          </a:prstGeom>
          <a:noFill/>
          <a:ln w="28575">
            <a:solidFill>
              <a:schemeClr val="folHlink"/>
            </a:solidFill>
            <a:round/>
            <a:headEnd/>
            <a:tailEnd/>
          </a:ln>
          <a:effectLst/>
        </p:spPr>
        <p:txBody>
          <a:bodyPr/>
          <a:lstStyle/>
          <a:p>
            <a:endParaRPr lang="en-US" dirty="0"/>
          </a:p>
        </p:txBody>
      </p:sp>
      <p:sp>
        <p:nvSpPr>
          <p:cNvPr id="7195" name="Text Box 27"/>
          <p:cNvSpPr txBox="1">
            <a:spLocks noChangeArrowheads="1"/>
          </p:cNvSpPr>
          <p:nvPr/>
        </p:nvSpPr>
        <p:spPr bwMode="auto">
          <a:xfrm>
            <a:off x="7146925" y="2906713"/>
            <a:ext cx="1997075" cy="641350"/>
          </a:xfrm>
          <a:prstGeom prst="rect">
            <a:avLst/>
          </a:prstGeom>
          <a:noFill/>
          <a:ln w="9525">
            <a:noFill/>
            <a:miter lim="800000"/>
            <a:headEnd/>
            <a:tailEnd/>
          </a:ln>
          <a:effectLst/>
        </p:spPr>
        <p:txBody>
          <a:bodyPr>
            <a:spAutoFit/>
          </a:bodyPr>
          <a:lstStyle/>
          <a:p>
            <a:pPr eaLnBrk="1" hangingPunct="1"/>
            <a:r>
              <a:rPr lang="en-US" b="1" dirty="0">
                <a:solidFill>
                  <a:srgbClr val="92D050"/>
                </a:solidFill>
                <a:latin typeface="Verdana" pitchFamily="34" charset="0"/>
              </a:rPr>
              <a:t>Exiles Return </a:t>
            </a:r>
            <a:br>
              <a:rPr lang="en-US" b="1" dirty="0">
                <a:solidFill>
                  <a:srgbClr val="92D050"/>
                </a:solidFill>
                <a:latin typeface="Verdana" pitchFamily="34" charset="0"/>
              </a:rPr>
            </a:br>
            <a:r>
              <a:rPr lang="en-US" b="1" dirty="0">
                <a:solidFill>
                  <a:srgbClr val="92D050"/>
                </a:solidFill>
                <a:latin typeface="Verdana" pitchFamily="34" charset="0"/>
              </a:rPr>
              <a:t>to Jerusalem</a:t>
            </a:r>
          </a:p>
        </p:txBody>
      </p:sp>
      <p:sp>
        <p:nvSpPr>
          <p:cNvPr id="7196" name="Text Box 28"/>
          <p:cNvSpPr txBox="1">
            <a:spLocks noChangeArrowheads="1"/>
          </p:cNvSpPr>
          <p:nvPr/>
        </p:nvSpPr>
        <p:spPr bwMode="auto">
          <a:xfrm>
            <a:off x="7239000" y="3657600"/>
            <a:ext cx="1905000" cy="835025"/>
          </a:xfrm>
          <a:prstGeom prst="rect">
            <a:avLst/>
          </a:prstGeom>
          <a:noFill/>
          <a:ln w="9525">
            <a:solidFill>
              <a:srgbClr val="669900"/>
            </a:solidFill>
            <a:miter lim="800000"/>
            <a:headEnd/>
            <a:tailEnd/>
          </a:ln>
          <a:effectLst/>
        </p:spPr>
        <p:txBody>
          <a:bodyPr>
            <a:spAutoFit/>
          </a:bodyPr>
          <a:lstStyle/>
          <a:p>
            <a:pPr eaLnBrk="1" hangingPunct="1"/>
            <a:r>
              <a:rPr lang="en-US" sz="1600" b="1" dirty="0">
                <a:solidFill>
                  <a:srgbClr val="7030A0"/>
                </a:solidFill>
                <a:latin typeface="Arial" charset="0"/>
              </a:rPr>
              <a:t>Under Zerubbabel  in  536 BC (Ez. 1-6)</a:t>
            </a:r>
          </a:p>
        </p:txBody>
      </p:sp>
      <p:sp>
        <p:nvSpPr>
          <p:cNvPr id="7197" name="Text Box 29"/>
          <p:cNvSpPr txBox="1">
            <a:spLocks noChangeArrowheads="1"/>
          </p:cNvSpPr>
          <p:nvPr/>
        </p:nvSpPr>
        <p:spPr bwMode="auto">
          <a:xfrm>
            <a:off x="7315200" y="4724400"/>
            <a:ext cx="1600200" cy="835025"/>
          </a:xfrm>
          <a:prstGeom prst="rect">
            <a:avLst/>
          </a:prstGeom>
          <a:noFill/>
          <a:ln w="9525">
            <a:solidFill>
              <a:srgbClr val="669900"/>
            </a:solidFill>
            <a:miter lim="800000"/>
            <a:headEnd/>
            <a:tailEnd/>
          </a:ln>
          <a:effectLst/>
        </p:spPr>
        <p:txBody>
          <a:bodyPr>
            <a:spAutoFit/>
          </a:bodyPr>
          <a:lstStyle/>
          <a:p>
            <a:pPr eaLnBrk="1" hangingPunct="1"/>
            <a:r>
              <a:rPr lang="en-US" sz="1600" b="1" dirty="0">
                <a:solidFill>
                  <a:srgbClr val="7030A0"/>
                </a:solidFill>
                <a:latin typeface="Arial" charset="0"/>
              </a:rPr>
              <a:t>Under Ezra </a:t>
            </a:r>
            <a:br>
              <a:rPr lang="en-US" sz="1600" b="1" dirty="0">
                <a:solidFill>
                  <a:srgbClr val="7030A0"/>
                </a:solidFill>
                <a:latin typeface="Arial" charset="0"/>
              </a:rPr>
            </a:br>
            <a:r>
              <a:rPr lang="en-US" sz="1600" b="1" dirty="0">
                <a:solidFill>
                  <a:srgbClr val="7030A0"/>
                </a:solidFill>
                <a:latin typeface="Arial" charset="0"/>
              </a:rPr>
              <a:t>in 457 BC</a:t>
            </a:r>
            <a:br>
              <a:rPr lang="en-US" sz="1600" b="1" dirty="0">
                <a:solidFill>
                  <a:srgbClr val="7030A0"/>
                </a:solidFill>
                <a:latin typeface="Arial" charset="0"/>
              </a:rPr>
            </a:br>
            <a:r>
              <a:rPr lang="en-US" sz="1600" b="1" dirty="0">
                <a:solidFill>
                  <a:srgbClr val="7030A0"/>
                </a:solidFill>
                <a:latin typeface="Arial" charset="0"/>
              </a:rPr>
              <a:t>(Ez. 7-10)</a:t>
            </a:r>
          </a:p>
        </p:txBody>
      </p:sp>
      <p:sp>
        <p:nvSpPr>
          <p:cNvPr id="7198" name="Text Box 30"/>
          <p:cNvSpPr txBox="1">
            <a:spLocks noChangeArrowheads="1"/>
          </p:cNvSpPr>
          <p:nvPr/>
        </p:nvSpPr>
        <p:spPr bwMode="auto">
          <a:xfrm>
            <a:off x="7239000" y="5867400"/>
            <a:ext cx="1905000" cy="835025"/>
          </a:xfrm>
          <a:prstGeom prst="rect">
            <a:avLst/>
          </a:prstGeom>
          <a:noFill/>
          <a:ln w="9525">
            <a:solidFill>
              <a:schemeClr val="folHlink"/>
            </a:solidFill>
            <a:miter lim="800000"/>
            <a:headEnd/>
            <a:tailEnd/>
          </a:ln>
          <a:effectLst/>
        </p:spPr>
        <p:txBody>
          <a:bodyPr>
            <a:spAutoFit/>
          </a:bodyPr>
          <a:lstStyle/>
          <a:p>
            <a:pPr eaLnBrk="1" hangingPunct="1"/>
            <a:r>
              <a:rPr lang="en-US" sz="1600" b="1" dirty="0">
                <a:solidFill>
                  <a:srgbClr val="7030A0"/>
                </a:solidFill>
                <a:latin typeface="Arial" charset="0"/>
              </a:rPr>
              <a:t>Under Nehemiah</a:t>
            </a:r>
            <a:br>
              <a:rPr lang="en-US" sz="1600" b="1" dirty="0">
                <a:solidFill>
                  <a:srgbClr val="7030A0"/>
                </a:solidFill>
                <a:latin typeface="Arial" charset="0"/>
              </a:rPr>
            </a:br>
            <a:r>
              <a:rPr lang="en-US" sz="1600" b="1" dirty="0">
                <a:solidFill>
                  <a:srgbClr val="7030A0"/>
                </a:solidFill>
                <a:latin typeface="Arial" charset="0"/>
              </a:rPr>
              <a:t>in 444 BC</a:t>
            </a:r>
            <a:br>
              <a:rPr lang="en-US" sz="1600" b="1" dirty="0">
                <a:solidFill>
                  <a:srgbClr val="7030A0"/>
                </a:solidFill>
                <a:latin typeface="Arial" charset="0"/>
              </a:rPr>
            </a:br>
            <a:r>
              <a:rPr lang="en-US" sz="1600" b="1" dirty="0">
                <a:solidFill>
                  <a:srgbClr val="7030A0"/>
                </a:solidFill>
                <a:latin typeface="Arial" charset="0"/>
              </a:rPr>
              <a:t>(Neh. 1-2)</a:t>
            </a:r>
          </a:p>
        </p:txBody>
      </p:sp>
      <p:sp>
        <p:nvSpPr>
          <p:cNvPr id="7199" name="Text Box 31"/>
          <p:cNvSpPr txBox="1">
            <a:spLocks noChangeArrowheads="1"/>
          </p:cNvSpPr>
          <p:nvPr/>
        </p:nvSpPr>
        <p:spPr bwMode="auto">
          <a:xfrm>
            <a:off x="4556125" y="2703513"/>
            <a:ext cx="2063750" cy="641350"/>
          </a:xfrm>
          <a:prstGeom prst="rect">
            <a:avLst/>
          </a:prstGeom>
          <a:noFill/>
          <a:ln w="9525">
            <a:noFill/>
            <a:miter lim="800000"/>
            <a:headEnd/>
            <a:tailEnd/>
          </a:ln>
          <a:effectLst/>
        </p:spPr>
        <p:txBody>
          <a:bodyPr wrap="none">
            <a:spAutoFit/>
          </a:bodyPr>
          <a:lstStyle/>
          <a:p>
            <a:pPr eaLnBrk="1" hangingPunct="1"/>
            <a:r>
              <a:rPr lang="en-US" b="1" dirty="0">
                <a:solidFill>
                  <a:srgbClr val="92D050"/>
                </a:solidFill>
                <a:latin typeface="Arial" charset="0"/>
              </a:rPr>
              <a:t>Kingdom Divided</a:t>
            </a:r>
            <a:br>
              <a:rPr lang="en-US" b="1" dirty="0">
                <a:solidFill>
                  <a:srgbClr val="92D050"/>
                </a:solidFill>
                <a:latin typeface="Arial" charset="0"/>
              </a:rPr>
            </a:br>
            <a:r>
              <a:rPr lang="en-US" b="1" dirty="0">
                <a:solidFill>
                  <a:srgbClr val="92D050"/>
                </a:solidFill>
                <a:latin typeface="Arial" charset="0"/>
              </a:rPr>
              <a:t>in 931 BC</a:t>
            </a:r>
          </a:p>
        </p:txBody>
      </p:sp>
    </p:spTree>
    <p:extLst>
      <p:ext uri="{BB962C8B-B14F-4D97-AF65-F5344CB8AC3E}">
        <p14:creationId xmlns:p14="http://schemas.microsoft.com/office/powerpoint/2010/main" val="51262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Kings of Judah (Southern Kingdom)</a:t>
            </a:r>
            <a:br>
              <a:rPr lang="en-US" dirty="0"/>
            </a:br>
            <a:endParaRPr lang="en-US" dirty="0"/>
          </a:p>
        </p:txBody>
      </p:sp>
      <p:sp>
        <p:nvSpPr>
          <p:cNvPr id="3" name="Content Placeholder 2"/>
          <p:cNvSpPr>
            <a:spLocks noGrp="1"/>
          </p:cNvSpPr>
          <p:nvPr>
            <p:ph idx="1"/>
          </p:nvPr>
        </p:nvSpPr>
        <p:spPr>
          <a:xfrm>
            <a:off x="0" y="1560577"/>
            <a:ext cx="9144000" cy="5449823"/>
          </a:xfrm>
          <a:solidFill>
            <a:schemeClr val="bg1"/>
          </a:solidFill>
        </p:spPr>
        <p:txBody>
          <a:bodyPr>
            <a:noAutofit/>
          </a:bodyPr>
          <a:lstStyle/>
          <a:p>
            <a:pPr marL="633222" indent="-514350">
              <a:buFont typeface="+mj-lt"/>
              <a:buAutoNum type="arabicPeriod"/>
            </a:pPr>
            <a:r>
              <a:rPr lang="en-US" sz="1600" b="1" dirty="0">
                <a:latin typeface="Arial" panose="020B0604020202020204" pitchFamily="34" charset="0"/>
                <a:cs typeface="Arial" panose="020B0604020202020204" pitchFamily="34" charset="0"/>
              </a:rPr>
              <a:t>10-12   </a:t>
            </a:r>
            <a:r>
              <a:rPr lang="en-US" sz="1600" b="1" dirty="0" err="1">
                <a:latin typeface="Arial" panose="020B0604020202020204" pitchFamily="34" charset="0"/>
                <a:cs typeface="Arial" panose="020B0604020202020204" pitchFamily="34" charset="0"/>
              </a:rPr>
              <a:t>Rehoboam</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17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Solomon;  			         evil (12:14)</a:t>
            </a:r>
          </a:p>
          <a:p>
            <a:pPr marL="633222" indent="-514350">
              <a:buFont typeface="+mj-lt"/>
              <a:buAutoNum type="arabicPeriod"/>
            </a:pPr>
            <a:r>
              <a:rPr lang="en-US" sz="1600" b="1" dirty="0">
                <a:latin typeface="Arial" panose="020B0604020202020204" pitchFamily="34" charset="0"/>
                <a:cs typeface="Arial" panose="020B0604020202020204" pitchFamily="34" charset="0"/>
              </a:rPr>
              <a:t>13	       </a:t>
            </a:r>
            <a:r>
              <a:rPr lang="en-US" sz="1600" b="1" dirty="0" err="1">
                <a:latin typeface="Arial" panose="020B0604020202020204" pitchFamily="34" charset="0"/>
                <a:cs typeface="Arial" panose="020B0604020202020204" pitchFamily="34" charset="0"/>
              </a:rPr>
              <a:t>Abijah</a:t>
            </a:r>
            <a:r>
              <a:rPr lang="en-US" sz="1600" b="1" dirty="0">
                <a:latin typeface="Arial" panose="020B0604020202020204" pitchFamily="34" charset="0"/>
                <a:cs typeface="Arial" panose="020B0604020202020204" pitchFamily="34" charset="0"/>
              </a:rPr>
              <a:t> (or Abijam or </a:t>
            </a:r>
            <a:r>
              <a:rPr lang="en-US" sz="1600" b="1" dirty="0" err="1">
                <a:latin typeface="Arial" panose="020B0604020202020204" pitchFamily="34" charset="0"/>
                <a:cs typeface="Arial" panose="020B0604020202020204" pitchFamily="34" charset="0"/>
              </a:rPr>
              <a:t>Abia</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3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a:t>
            </a:r>
            <a:r>
              <a:rPr lang="en-US" sz="1600" dirty="0" err="1">
                <a:latin typeface="Arial" panose="020B0604020202020204" pitchFamily="34" charset="0"/>
                <a:cs typeface="Arial" panose="020B0604020202020204" pitchFamily="34" charset="0"/>
              </a:rPr>
              <a:t>Rehoboam</a:t>
            </a:r>
            <a:r>
              <a:rPr lang="en-US" sz="1600" dirty="0">
                <a:latin typeface="Arial" panose="020B0604020202020204" pitchFamily="34" charset="0"/>
                <a:cs typeface="Arial" panose="020B0604020202020204" pitchFamily="34" charset="0"/>
              </a:rPr>
              <a:t>; 		         good (13:10)</a:t>
            </a:r>
          </a:p>
          <a:p>
            <a:pPr marL="633222" indent="-514350">
              <a:buFont typeface="+mj-lt"/>
              <a:buAutoNum type="arabicPeriod"/>
            </a:pPr>
            <a:r>
              <a:rPr lang="en-US" sz="1600" b="1" dirty="0">
                <a:latin typeface="Arial" panose="020B0604020202020204" pitchFamily="34" charset="0"/>
                <a:cs typeface="Arial" panose="020B0604020202020204" pitchFamily="34" charset="0"/>
              </a:rPr>
              <a:t>14-16   </a:t>
            </a:r>
            <a:r>
              <a:rPr lang="en-US" sz="1600" b="1" dirty="0" err="1">
                <a:latin typeface="Arial" panose="020B0604020202020204" pitchFamily="34" charset="0"/>
                <a:cs typeface="Arial" panose="020B0604020202020204" pitchFamily="34" charset="0"/>
              </a:rPr>
              <a:t>Asa</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41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Probably son of </a:t>
            </a:r>
            <a:r>
              <a:rPr lang="en-US" sz="1600" dirty="0" err="1">
                <a:latin typeface="Arial" panose="020B0604020202020204" pitchFamily="34" charset="0"/>
                <a:cs typeface="Arial" panose="020B0604020202020204" pitchFamily="34" charset="0"/>
              </a:rPr>
              <a:t>Abijah</a:t>
            </a:r>
            <a:r>
              <a:rPr lang="en-US" sz="1600" dirty="0">
                <a:latin typeface="Arial" panose="020B0604020202020204" pitchFamily="34" charset="0"/>
                <a:cs typeface="Arial" panose="020B0604020202020204" pitchFamily="34" charset="0"/>
              </a:rPr>
              <a:t>; 			         good (14:2)</a:t>
            </a:r>
          </a:p>
          <a:p>
            <a:pPr marL="633222" indent="-514350">
              <a:buFont typeface="+mj-lt"/>
              <a:buAutoNum type="arabicPeriod"/>
            </a:pPr>
            <a:r>
              <a:rPr lang="en-US" sz="1600" b="1" dirty="0">
                <a:latin typeface="Arial" panose="020B0604020202020204" pitchFamily="34" charset="0"/>
                <a:cs typeface="Arial" panose="020B0604020202020204" pitchFamily="34" charset="0"/>
              </a:rPr>
              <a:t>17-20   Jehoshaphat: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25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a:t>
            </a:r>
            <a:r>
              <a:rPr lang="en-US" sz="1600" dirty="0" err="1">
                <a:latin typeface="Arial" panose="020B0604020202020204" pitchFamily="34" charset="0"/>
                <a:cs typeface="Arial" panose="020B0604020202020204" pitchFamily="34" charset="0"/>
              </a:rPr>
              <a:t>Asa</a:t>
            </a:r>
            <a:r>
              <a:rPr lang="en-US" sz="1600" dirty="0">
                <a:latin typeface="Arial" panose="020B0604020202020204" pitchFamily="34" charset="0"/>
                <a:cs typeface="Arial" panose="020B0604020202020204" pitchFamily="34" charset="0"/>
              </a:rPr>
              <a:t>; 				         good (17:3)</a:t>
            </a:r>
          </a:p>
          <a:p>
            <a:pPr marL="633222" indent="-514350">
              <a:buFont typeface="+mj-lt"/>
              <a:buAutoNum type="arabicPeriod"/>
            </a:pPr>
            <a:r>
              <a:rPr lang="en-US" sz="1600" b="1" dirty="0">
                <a:latin typeface="Arial" panose="020B0604020202020204" pitchFamily="34" charset="0"/>
                <a:cs typeface="Arial" panose="020B0604020202020204" pitchFamily="34" charset="0"/>
              </a:rPr>
              <a:t>21	       </a:t>
            </a:r>
            <a:r>
              <a:rPr lang="en-US" sz="1600" b="1" dirty="0" err="1">
                <a:latin typeface="Arial" panose="020B0604020202020204" pitchFamily="34" charset="0"/>
                <a:cs typeface="Arial" panose="020B0604020202020204" pitchFamily="34" charset="0"/>
              </a:rPr>
              <a:t>Jehoram</a:t>
            </a:r>
            <a:r>
              <a:rPr lang="en-US" sz="1600" b="1" dirty="0">
                <a:latin typeface="Arial" panose="020B0604020202020204" pitchFamily="34" charset="0"/>
                <a:cs typeface="Arial" panose="020B0604020202020204" pitchFamily="34" charset="0"/>
              </a:rPr>
              <a:t> (or Joram):</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8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Jehoshaphat; Husband of </a:t>
            </a:r>
            <a:r>
              <a:rPr lang="en-US" sz="1600" dirty="0" err="1">
                <a:latin typeface="Arial" panose="020B0604020202020204" pitchFamily="34" charset="0"/>
                <a:cs typeface="Arial" panose="020B0604020202020204" pitchFamily="34" charset="0"/>
              </a:rPr>
              <a:t>Athaliah</a:t>
            </a:r>
            <a:r>
              <a:rPr lang="en-US" sz="1600" dirty="0">
                <a:latin typeface="Arial" panose="020B0604020202020204" pitchFamily="34" charset="0"/>
                <a:cs typeface="Arial" panose="020B0604020202020204" pitchFamily="34" charset="0"/>
              </a:rPr>
              <a:t>; evil (21:6)</a:t>
            </a:r>
          </a:p>
          <a:p>
            <a:pPr marL="633222" indent="-514350">
              <a:buFont typeface="+mj-lt"/>
              <a:buAutoNum type="arabicPeriod"/>
            </a:pPr>
            <a:r>
              <a:rPr lang="en-US" sz="1600" b="1" dirty="0">
                <a:latin typeface="Arial" panose="020B0604020202020204" pitchFamily="34" charset="0"/>
                <a:cs typeface="Arial" panose="020B0604020202020204" pitchFamily="34" charset="0"/>
              </a:rPr>
              <a:t>22	       </a:t>
            </a:r>
            <a:r>
              <a:rPr lang="en-US" sz="1600" b="1" dirty="0" err="1">
                <a:latin typeface="Arial" panose="020B0604020202020204" pitchFamily="34" charset="0"/>
                <a:cs typeface="Arial" panose="020B0604020202020204" pitchFamily="34" charset="0"/>
              </a:rPr>
              <a:t>Ahaziah</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1 </a:t>
            </a:r>
            <a:r>
              <a:rPr lang="en-US" sz="1600" b="1" dirty="0" err="1">
                <a:solidFill>
                  <a:srgbClr val="FF0000"/>
                </a:solidFill>
                <a:latin typeface="Arial" panose="020B0604020202020204" pitchFamily="34" charset="0"/>
                <a:cs typeface="Arial" panose="020B0604020202020204" pitchFamily="34" charset="0"/>
              </a:rPr>
              <a:t>yr</a:t>
            </a:r>
            <a:r>
              <a:rPr lang="en-US" sz="1600" dirty="0">
                <a:latin typeface="Arial" panose="020B0604020202020204" pitchFamily="34" charset="0"/>
                <a:cs typeface="Arial" panose="020B0604020202020204" pitchFamily="34" charset="0"/>
              </a:rPr>
              <a:t>;  Son of Jehoram and </a:t>
            </a:r>
            <a:r>
              <a:rPr lang="en-US" sz="1600" dirty="0" err="1">
                <a:latin typeface="Arial" panose="020B0604020202020204" pitchFamily="34" charset="0"/>
                <a:cs typeface="Arial" panose="020B0604020202020204" pitchFamily="34" charset="0"/>
              </a:rPr>
              <a:t>Athaliah</a:t>
            </a:r>
            <a:r>
              <a:rPr lang="en-US" sz="1600" dirty="0">
                <a:latin typeface="Arial" panose="020B0604020202020204" pitchFamily="34" charset="0"/>
                <a:cs typeface="Arial" panose="020B0604020202020204" pitchFamily="34" charset="0"/>
              </a:rPr>
              <a:t>; 			         evil (22:4)</a:t>
            </a:r>
          </a:p>
          <a:p>
            <a:pPr marL="633222" indent="-514350">
              <a:buFont typeface="+mj-lt"/>
              <a:buAutoNum type="arabicPeriod"/>
            </a:pPr>
            <a:r>
              <a:rPr lang="en-US" sz="1600" b="1" dirty="0">
                <a:latin typeface="Arial" panose="020B0604020202020204" pitchFamily="34" charset="0"/>
                <a:cs typeface="Arial" panose="020B0604020202020204" pitchFamily="34" charset="0"/>
              </a:rPr>
              <a:t>22-23   </a:t>
            </a:r>
            <a:r>
              <a:rPr lang="en-US" sz="1600" b="1" dirty="0" err="1">
                <a:latin typeface="Arial" panose="020B0604020202020204" pitchFamily="34" charset="0"/>
                <a:cs typeface="Arial" panose="020B0604020202020204" pitchFamily="34" charset="0"/>
              </a:rPr>
              <a:t>Athaliah</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6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Daughter of King Ahab of Israel &amp; Jezebel; 	         evil (22:10)                  	        wife of </a:t>
            </a:r>
            <a:r>
              <a:rPr lang="en-US" sz="1600" dirty="0" err="1">
                <a:latin typeface="Arial" panose="020B0604020202020204" pitchFamily="34" charset="0"/>
                <a:cs typeface="Arial" panose="020B0604020202020204" pitchFamily="34" charset="0"/>
              </a:rPr>
              <a:t>Jehoram</a:t>
            </a:r>
            <a:r>
              <a:rPr lang="en-US" sz="1600" dirty="0">
                <a:latin typeface="Arial" panose="020B0604020202020204" pitchFamily="34" charset="0"/>
                <a:cs typeface="Arial" panose="020B0604020202020204" pitchFamily="34" charset="0"/>
              </a:rPr>
              <a:t>; Only queen to occupy the throne of Judah.</a:t>
            </a:r>
          </a:p>
          <a:p>
            <a:pPr marL="633222" indent="-514350">
              <a:buFont typeface="+mj-lt"/>
              <a:buAutoNum type="arabicPeriod"/>
            </a:pPr>
            <a:r>
              <a:rPr lang="en-US" sz="1600" b="1" dirty="0">
                <a:latin typeface="Arial" panose="020B0604020202020204" pitchFamily="34" charset="0"/>
                <a:cs typeface="Arial" panose="020B0604020202020204" pitchFamily="34" charset="0"/>
              </a:rPr>
              <a:t>24	       </a:t>
            </a:r>
            <a:r>
              <a:rPr lang="en-US" sz="1600" b="1" dirty="0" err="1">
                <a:latin typeface="Arial" panose="020B0604020202020204" pitchFamily="34" charset="0"/>
                <a:cs typeface="Arial" panose="020B0604020202020204" pitchFamily="34" charset="0"/>
              </a:rPr>
              <a:t>Joash</a:t>
            </a:r>
            <a:r>
              <a:rPr lang="en-US" sz="1600" b="1" dirty="0">
                <a:latin typeface="Arial" panose="020B0604020202020204" pitchFamily="34" charset="0"/>
                <a:cs typeface="Arial" panose="020B0604020202020204" pitchFamily="34" charset="0"/>
              </a:rPr>
              <a:t> (or </a:t>
            </a:r>
            <a:r>
              <a:rPr lang="en-US" sz="1600" b="1" dirty="0" err="1">
                <a:latin typeface="Arial" panose="020B0604020202020204" pitchFamily="34" charset="0"/>
                <a:cs typeface="Arial" panose="020B0604020202020204" pitchFamily="34" charset="0"/>
              </a:rPr>
              <a:t>Jehoash</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40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a:t>
            </a:r>
            <a:r>
              <a:rPr lang="en-US" sz="1600" dirty="0" err="1">
                <a:latin typeface="Arial" panose="020B0604020202020204" pitchFamily="34" charset="0"/>
                <a:cs typeface="Arial" panose="020B0604020202020204" pitchFamily="34" charset="0"/>
              </a:rPr>
              <a:t>Ahaziah</a:t>
            </a:r>
            <a:r>
              <a:rPr lang="en-US" sz="1600" dirty="0">
                <a:latin typeface="Arial" panose="020B0604020202020204" pitchFamily="34" charset="0"/>
                <a:cs typeface="Arial" panose="020B0604020202020204" pitchFamily="34" charset="0"/>
              </a:rPr>
              <a:t>; 		         good (24:2)</a:t>
            </a:r>
          </a:p>
          <a:p>
            <a:pPr marL="633222" indent="-514350">
              <a:buFont typeface="+mj-lt"/>
              <a:buAutoNum type="arabicPeriod"/>
            </a:pPr>
            <a:r>
              <a:rPr lang="en-US" sz="1600" b="1" dirty="0">
                <a:latin typeface="Arial" panose="020B0604020202020204" pitchFamily="34" charset="0"/>
                <a:cs typeface="Arial" panose="020B0604020202020204" pitchFamily="34" charset="0"/>
              </a:rPr>
              <a:t>25	       </a:t>
            </a:r>
            <a:r>
              <a:rPr lang="en-US" sz="1600" b="1" dirty="0" err="1">
                <a:latin typeface="Arial" panose="020B0604020202020204" pitchFamily="34" charset="0"/>
                <a:cs typeface="Arial" panose="020B0604020202020204" pitchFamily="34" charset="0"/>
              </a:rPr>
              <a:t>Amaziah</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29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a:t>
            </a:r>
            <a:r>
              <a:rPr lang="en-US" sz="1600" dirty="0" err="1">
                <a:latin typeface="Arial" panose="020B0604020202020204" pitchFamily="34" charset="0"/>
                <a:cs typeface="Arial" panose="020B0604020202020204" pitchFamily="34" charset="0"/>
              </a:rPr>
              <a:t>Joash</a:t>
            </a:r>
            <a:r>
              <a:rPr lang="en-US" sz="1600" dirty="0">
                <a:latin typeface="Arial" panose="020B0604020202020204" pitchFamily="34" charset="0"/>
                <a:cs typeface="Arial" panose="020B0604020202020204" pitchFamily="34" charset="0"/>
              </a:rPr>
              <a:t>; 			           good to evil (25:2,27)</a:t>
            </a:r>
          </a:p>
          <a:p>
            <a:pPr marL="633222" indent="-514350">
              <a:buFont typeface="+mj-lt"/>
              <a:buAutoNum type="arabicPeriod"/>
            </a:pPr>
            <a:r>
              <a:rPr lang="en-US" sz="1600" b="1" dirty="0">
                <a:latin typeface="Arial" panose="020B0604020202020204" pitchFamily="34" charset="0"/>
                <a:cs typeface="Arial" panose="020B0604020202020204" pitchFamily="34" charset="0"/>
              </a:rPr>
              <a:t>26	       </a:t>
            </a:r>
            <a:r>
              <a:rPr lang="en-US" sz="1600" b="1" dirty="0" err="1">
                <a:latin typeface="Arial" panose="020B0604020202020204" pitchFamily="34" charset="0"/>
                <a:cs typeface="Arial" panose="020B0604020202020204" pitchFamily="34" charset="0"/>
              </a:rPr>
              <a:t>Uzziah</a:t>
            </a:r>
            <a:r>
              <a:rPr lang="en-US" sz="1600" b="1" dirty="0">
                <a:latin typeface="Arial" panose="020B0604020202020204" pitchFamily="34" charset="0"/>
                <a:cs typeface="Arial" panose="020B0604020202020204" pitchFamily="34" charset="0"/>
              </a:rPr>
              <a:t> (or Azariah):</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52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a:t>
            </a:r>
            <a:r>
              <a:rPr lang="en-US" sz="1600" dirty="0" err="1">
                <a:latin typeface="Arial" panose="020B0604020202020204" pitchFamily="34" charset="0"/>
                <a:cs typeface="Arial" panose="020B0604020202020204" pitchFamily="34" charset="0"/>
              </a:rPr>
              <a:t>Amaziah</a:t>
            </a:r>
            <a:r>
              <a:rPr lang="en-US" sz="1600" dirty="0">
                <a:latin typeface="Arial" panose="020B0604020202020204" pitchFamily="34" charset="0"/>
                <a:cs typeface="Arial" panose="020B0604020202020204" pitchFamily="34" charset="0"/>
              </a:rPr>
              <a:t>; 		         good (26:4) </a:t>
            </a:r>
          </a:p>
          <a:p>
            <a:pPr marL="633222" indent="-514350">
              <a:buFont typeface="+mj-lt"/>
              <a:buAutoNum type="arabicPeriod"/>
            </a:pPr>
            <a:r>
              <a:rPr lang="en-US" sz="1600" b="1" dirty="0">
                <a:latin typeface="Arial" panose="020B0604020202020204" pitchFamily="34" charset="0"/>
                <a:cs typeface="Arial" panose="020B0604020202020204" pitchFamily="34" charset="0"/>
              </a:rPr>
              <a:t>27	       </a:t>
            </a:r>
            <a:r>
              <a:rPr lang="en-US" sz="1600" b="1" dirty="0" err="1">
                <a:latin typeface="Arial" panose="020B0604020202020204" pitchFamily="34" charset="0"/>
                <a:cs typeface="Arial" panose="020B0604020202020204" pitchFamily="34" charset="0"/>
              </a:rPr>
              <a:t>Jotham</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16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a:t>
            </a:r>
            <a:r>
              <a:rPr lang="en-US" sz="1600" dirty="0" err="1">
                <a:latin typeface="Arial" panose="020B0604020202020204" pitchFamily="34" charset="0"/>
                <a:cs typeface="Arial" panose="020B0604020202020204" pitchFamily="34" charset="0"/>
              </a:rPr>
              <a:t>Uzziah</a:t>
            </a:r>
            <a:r>
              <a:rPr lang="en-US" sz="1600" dirty="0">
                <a:latin typeface="Arial" panose="020B0604020202020204" pitchFamily="34" charset="0"/>
                <a:cs typeface="Arial" panose="020B0604020202020204" pitchFamily="34" charset="0"/>
              </a:rPr>
              <a:t>; 				         good (27:2)</a:t>
            </a:r>
          </a:p>
          <a:p>
            <a:pPr marL="633222" indent="-514350">
              <a:buFont typeface="+mj-lt"/>
              <a:buAutoNum type="arabicPeriod"/>
            </a:pPr>
            <a:r>
              <a:rPr lang="en-US" sz="1600" b="1" dirty="0">
                <a:latin typeface="Arial" panose="020B0604020202020204" pitchFamily="34" charset="0"/>
                <a:cs typeface="Arial" panose="020B0604020202020204" pitchFamily="34" charset="0"/>
              </a:rPr>
              <a:t>28	       Ahaz:</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16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a:t>
            </a:r>
            <a:r>
              <a:rPr lang="en-US" sz="1600" dirty="0" err="1">
                <a:latin typeface="Arial" panose="020B0604020202020204" pitchFamily="34" charset="0"/>
                <a:cs typeface="Arial" panose="020B0604020202020204" pitchFamily="34" charset="0"/>
              </a:rPr>
              <a:t>Jotham</a:t>
            </a:r>
            <a:r>
              <a:rPr lang="en-US" sz="1600" dirty="0">
                <a:latin typeface="Arial" panose="020B0604020202020204" pitchFamily="34" charset="0"/>
                <a:cs typeface="Arial" panose="020B0604020202020204" pitchFamily="34" charset="0"/>
              </a:rPr>
              <a:t>; 				         evil (28:1)</a:t>
            </a:r>
          </a:p>
          <a:p>
            <a:pPr marL="633222" indent="-514350">
              <a:buFont typeface="+mj-lt"/>
              <a:buAutoNum type="arabicPeriod"/>
            </a:pPr>
            <a:r>
              <a:rPr lang="en-US" sz="1600" b="1" dirty="0">
                <a:latin typeface="Arial" panose="020B0604020202020204" pitchFamily="34" charset="0"/>
                <a:cs typeface="Arial" panose="020B0604020202020204" pitchFamily="34" charset="0"/>
              </a:rPr>
              <a:t>29-32   Hezekiah:</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29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Ahaz; husband of </a:t>
            </a:r>
            <a:r>
              <a:rPr lang="en-US" sz="1600" dirty="0" err="1">
                <a:latin typeface="Arial" panose="020B0604020202020204" pitchFamily="34" charset="0"/>
                <a:cs typeface="Arial" panose="020B0604020202020204" pitchFamily="34" charset="0"/>
              </a:rPr>
              <a:t>Hephzi</a:t>
            </a:r>
            <a:r>
              <a:rPr lang="en-US" sz="1600" dirty="0">
                <a:latin typeface="Arial" panose="020B0604020202020204" pitchFamily="34" charset="0"/>
                <a:cs typeface="Arial" panose="020B0604020202020204" pitchFamily="34" charset="0"/>
              </a:rPr>
              <a:t>-Bah; 	good (29:2, 31:20)</a:t>
            </a:r>
          </a:p>
          <a:p>
            <a:pPr marL="633222" indent="-514350">
              <a:buFont typeface="+mj-lt"/>
              <a:buAutoNum type="arabicPeriod"/>
            </a:pPr>
            <a:r>
              <a:rPr lang="en-US" sz="1600" b="1" dirty="0">
                <a:latin typeface="Arial" panose="020B0604020202020204" pitchFamily="34" charset="0"/>
                <a:cs typeface="Arial" panose="020B0604020202020204" pitchFamily="34" charset="0"/>
              </a:rPr>
              <a:t>33	       Manasseh:</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55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Hezekiah and </a:t>
            </a:r>
            <a:r>
              <a:rPr lang="en-US" sz="1600" dirty="0" err="1">
                <a:latin typeface="Arial" panose="020B0604020202020204" pitchFamily="34" charset="0"/>
                <a:cs typeface="Arial" panose="020B0604020202020204" pitchFamily="34" charset="0"/>
              </a:rPr>
              <a:t>Hephzi</a:t>
            </a:r>
            <a:r>
              <a:rPr lang="en-US" sz="1600" dirty="0">
                <a:latin typeface="Arial" panose="020B0604020202020204" pitchFamily="34" charset="0"/>
                <a:cs typeface="Arial" panose="020B0604020202020204" pitchFamily="34" charset="0"/>
              </a:rPr>
              <a:t>-Bah; Repented;	         evil (33:2)</a:t>
            </a:r>
          </a:p>
          <a:p>
            <a:pPr marL="633222" indent="-514350">
              <a:buFont typeface="+mj-lt"/>
              <a:buAutoNum type="arabicPeriod"/>
            </a:pPr>
            <a:r>
              <a:rPr lang="en-US" sz="1600" b="1" dirty="0">
                <a:latin typeface="Arial" panose="020B0604020202020204" pitchFamily="34" charset="0"/>
                <a:cs typeface="Arial" panose="020B0604020202020204" pitchFamily="34" charset="0"/>
              </a:rPr>
              <a:t>33	       Amon:</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2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Manasseh; 				         evil (33:22)</a:t>
            </a:r>
          </a:p>
          <a:p>
            <a:pPr marL="633222" indent="-514350">
              <a:buFont typeface="+mj-lt"/>
              <a:buAutoNum type="arabicPeriod"/>
            </a:pPr>
            <a:r>
              <a:rPr lang="en-US" sz="1600" b="1" dirty="0">
                <a:latin typeface="Arial" panose="020B0604020202020204" pitchFamily="34" charset="0"/>
                <a:cs typeface="Arial" panose="020B0604020202020204" pitchFamily="34" charset="0"/>
              </a:rPr>
              <a:t>34-35   Josiah (or Josias):</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31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Amon; 			         good (34:2)</a:t>
            </a:r>
          </a:p>
          <a:p>
            <a:pPr marL="633222" indent="-514350">
              <a:buFont typeface="+mj-lt"/>
              <a:buAutoNum type="arabicPeriod"/>
            </a:pPr>
            <a:r>
              <a:rPr lang="en-US" sz="1600" b="1" dirty="0">
                <a:latin typeface="Arial" panose="020B0604020202020204" pitchFamily="34" charset="0"/>
                <a:cs typeface="Arial" panose="020B0604020202020204" pitchFamily="34" charset="0"/>
              </a:rPr>
              <a:t>36	       </a:t>
            </a:r>
            <a:r>
              <a:rPr lang="en-US" sz="1600" b="1" dirty="0" err="1">
                <a:latin typeface="Arial" panose="020B0604020202020204" pitchFamily="34" charset="0"/>
                <a:cs typeface="Arial" panose="020B0604020202020204" pitchFamily="34" charset="0"/>
              </a:rPr>
              <a:t>Jehoahaz</a:t>
            </a:r>
            <a:r>
              <a:rPr lang="en-US" sz="1600" b="1" dirty="0">
                <a:latin typeface="Arial" panose="020B0604020202020204" pitchFamily="34" charset="0"/>
                <a:cs typeface="Arial" panose="020B0604020202020204" pitchFamily="34" charset="0"/>
              </a:rPr>
              <a:t> (or Joahaz):</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3 </a:t>
            </a:r>
            <a:r>
              <a:rPr lang="en-US" sz="1600" b="1" dirty="0" err="1">
                <a:solidFill>
                  <a:srgbClr val="FF0000"/>
                </a:solidFill>
                <a:latin typeface="Arial" panose="020B0604020202020204" pitchFamily="34" charset="0"/>
                <a:cs typeface="Arial" panose="020B0604020202020204" pitchFamily="34" charset="0"/>
              </a:rPr>
              <a:t>mths</a:t>
            </a:r>
            <a:r>
              <a:rPr lang="en-US" sz="1600" dirty="0">
                <a:latin typeface="Arial" panose="020B0604020202020204" pitchFamily="34" charset="0"/>
                <a:cs typeface="Arial" panose="020B0604020202020204" pitchFamily="34" charset="0"/>
              </a:rPr>
              <a:t>;  Son of Josiah; 		         too short</a:t>
            </a:r>
          </a:p>
          <a:p>
            <a:pPr marL="633222" indent="-514350">
              <a:buFont typeface="+mj-lt"/>
              <a:buAutoNum type="arabicPeriod"/>
            </a:pPr>
            <a:r>
              <a:rPr lang="en-US" sz="1600" b="1" dirty="0">
                <a:latin typeface="Arial" panose="020B0604020202020204" pitchFamily="34" charset="0"/>
                <a:cs typeface="Arial" panose="020B0604020202020204" pitchFamily="34" charset="0"/>
              </a:rPr>
              <a:t>36	       </a:t>
            </a:r>
            <a:r>
              <a:rPr lang="en-US" sz="1600" b="1" dirty="0" err="1">
                <a:latin typeface="Arial" panose="020B0604020202020204" pitchFamily="34" charset="0"/>
                <a:cs typeface="Arial" panose="020B0604020202020204" pitchFamily="34" charset="0"/>
              </a:rPr>
              <a:t>Jehoiakim</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11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Josiah; 	   			         evil (36:5)</a:t>
            </a:r>
          </a:p>
          <a:p>
            <a:pPr marL="633222" indent="-514350">
              <a:buFont typeface="+mj-lt"/>
              <a:buAutoNum type="arabicPeriod"/>
            </a:pPr>
            <a:r>
              <a:rPr lang="en-US" sz="1600" b="1" dirty="0">
                <a:latin typeface="Arial" panose="020B0604020202020204" pitchFamily="34" charset="0"/>
                <a:cs typeface="Arial" panose="020B0604020202020204" pitchFamily="34" charset="0"/>
              </a:rPr>
              <a:t>36	       </a:t>
            </a:r>
            <a:r>
              <a:rPr lang="en-US" sz="1600" b="1" dirty="0" err="1">
                <a:latin typeface="Arial" panose="020B0604020202020204" pitchFamily="34" charset="0"/>
                <a:cs typeface="Arial" panose="020B0604020202020204" pitchFamily="34" charset="0"/>
              </a:rPr>
              <a:t>Jehoiachin</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3.5 </a:t>
            </a:r>
            <a:r>
              <a:rPr lang="en-US" sz="1600" b="1" dirty="0" err="1">
                <a:solidFill>
                  <a:srgbClr val="FF0000"/>
                </a:solidFill>
                <a:latin typeface="Arial" panose="020B0604020202020204" pitchFamily="34" charset="0"/>
                <a:cs typeface="Arial" panose="020B0604020202020204" pitchFamily="34" charset="0"/>
              </a:rPr>
              <a:t>mths</a:t>
            </a:r>
            <a:r>
              <a:rPr lang="en-US" sz="1600" dirty="0">
                <a:latin typeface="Arial" panose="020B0604020202020204" pitchFamily="34" charset="0"/>
                <a:cs typeface="Arial" panose="020B0604020202020204" pitchFamily="34" charset="0"/>
              </a:rPr>
              <a:t>;  Son of </a:t>
            </a:r>
            <a:r>
              <a:rPr lang="en-US" sz="1600" dirty="0" err="1">
                <a:latin typeface="Arial" panose="020B0604020202020204" pitchFamily="34" charset="0"/>
                <a:cs typeface="Arial" panose="020B0604020202020204" pitchFamily="34" charset="0"/>
              </a:rPr>
              <a:t>Jehoiakim</a:t>
            </a:r>
            <a:r>
              <a:rPr lang="en-US" sz="1600" dirty="0">
                <a:latin typeface="Arial" panose="020B0604020202020204" pitchFamily="34" charset="0"/>
                <a:cs typeface="Arial" panose="020B0604020202020204" pitchFamily="34" charset="0"/>
              </a:rPr>
              <a:t>; 			         evil (36:9)</a:t>
            </a:r>
          </a:p>
          <a:p>
            <a:pPr marL="633222" indent="-514350">
              <a:buFont typeface="+mj-lt"/>
              <a:buAutoNum type="arabicPeriod"/>
            </a:pPr>
            <a:r>
              <a:rPr lang="en-US" sz="1600" b="1" dirty="0">
                <a:latin typeface="Arial" panose="020B0604020202020204" pitchFamily="34" charset="0"/>
                <a:cs typeface="Arial" panose="020B0604020202020204" pitchFamily="34" charset="0"/>
              </a:rPr>
              <a:t>36	       Zedekiah:</a:t>
            </a:r>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11 </a:t>
            </a:r>
            <a:r>
              <a:rPr lang="en-US" sz="1600" b="1" dirty="0" err="1">
                <a:solidFill>
                  <a:srgbClr val="FF0000"/>
                </a:solidFill>
                <a:latin typeface="Arial" panose="020B0604020202020204" pitchFamily="34" charset="0"/>
                <a:cs typeface="Arial" panose="020B0604020202020204" pitchFamily="34" charset="0"/>
              </a:rPr>
              <a:t>yrs</a:t>
            </a:r>
            <a:r>
              <a:rPr lang="en-US" sz="1600" dirty="0">
                <a:latin typeface="Arial" panose="020B0604020202020204" pitchFamily="34" charset="0"/>
                <a:cs typeface="Arial" panose="020B0604020202020204" pitchFamily="34" charset="0"/>
              </a:rPr>
              <a:t>;  Son of Josiah; kingdom overthrown by Babylonians;  evil (36:12)</a:t>
            </a:r>
          </a:p>
        </p:txBody>
      </p:sp>
      <p:sp>
        <p:nvSpPr>
          <p:cNvPr id="4" name="TextBox 3"/>
          <p:cNvSpPr txBox="1"/>
          <p:nvPr/>
        </p:nvSpPr>
        <p:spPr>
          <a:xfrm>
            <a:off x="0" y="1295400"/>
            <a:ext cx="9144000" cy="369332"/>
          </a:xfrm>
          <a:prstGeom prst="rect">
            <a:avLst/>
          </a:prstGeom>
          <a:solidFill>
            <a:schemeClr val="bg1"/>
          </a:solidFill>
        </p:spPr>
        <p:txBody>
          <a:bodyPr wrap="square" rtlCol="0">
            <a:spAutoFit/>
          </a:bodyPr>
          <a:lstStyle/>
          <a:p>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Chap</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King</a:t>
            </a:r>
            <a:r>
              <a:rPr lang="en-US" b="1" dirty="0">
                <a:latin typeface="Arial" panose="020B0604020202020204" pitchFamily="34" charset="0"/>
                <a:cs typeface="Arial" panose="020B0604020202020204" pitchFamily="34" charset="0"/>
              </a:rPr>
              <a:t>       </a:t>
            </a:r>
            <a:r>
              <a:rPr lang="en-US" b="1" u="sng" dirty="0">
                <a:solidFill>
                  <a:srgbClr val="FF0000"/>
                </a:solidFill>
                <a:latin typeface="Arial" panose="020B0604020202020204" pitchFamily="34" charset="0"/>
                <a:cs typeface="Arial" panose="020B0604020202020204" pitchFamily="34" charset="0"/>
              </a:rPr>
              <a:t>Length of Reign</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Lineage </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Good or Evil</a:t>
            </a:r>
            <a:r>
              <a:rPr lang="en-US" b="1" dirty="0">
                <a:latin typeface="Arial" panose="020B0604020202020204" pitchFamily="34" charset="0"/>
                <a:cs typeface="Arial" panose="020B0604020202020204" pitchFamily="34" charset="0"/>
              </a:rPr>
              <a:t> </a:t>
            </a:r>
            <a:r>
              <a:rPr lang="en-US" dirty="0"/>
              <a:t> </a:t>
            </a:r>
          </a:p>
        </p:txBody>
      </p:sp>
    </p:spTree>
    <p:extLst>
      <p:ext uri="{BB962C8B-B14F-4D97-AF65-F5344CB8AC3E}">
        <p14:creationId xmlns:p14="http://schemas.microsoft.com/office/powerpoint/2010/main" val="1060396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4AA-C4F9-1540-8532-D30786C0195D}"/>
              </a:ext>
            </a:extLst>
          </p:cNvPr>
          <p:cNvSpPr>
            <a:spLocks noGrp="1"/>
          </p:cNvSpPr>
          <p:nvPr>
            <p:ph type="title"/>
          </p:nvPr>
        </p:nvSpPr>
        <p:spPr/>
        <p:txBody>
          <a:bodyPr>
            <a:normAutofit/>
          </a:bodyPr>
          <a:lstStyle/>
          <a:p>
            <a:r>
              <a:rPr lang="en-US" sz="3200" dirty="0">
                <a:solidFill>
                  <a:schemeClr val="accent1"/>
                </a:solidFill>
              </a:rPr>
              <a:t>Who wrote the book?</a:t>
            </a:r>
          </a:p>
        </p:txBody>
      </p:sp>
      <p:sp>
        <p:nvSpPr>
          <p:cNvPr id="3" name="Content Placeholder 2">
            <a:extLst>
              <a:ext uri="{FF2B5EF4-FFF2-40B4-BE49-F238E27FC236}">
                <a16:creationId xmlns:a16="http://schemas.microsoft.com/office/drawing/2014/main" id="{FE0DFB63-8704-4449-AA89-E7D92471C1D3}"/>
              </a:ext>
            </a:extLst>
          </p:cNvPr>
          <p:cNvSpPr>
            <a:spLocks noGrp="1"/>
          </p:cNvSpPr>
          <p:nvPr>
            <p:ph idx="1"/>
          </p:nvPr>
        </p:nvSpPr>
        <p:spPr>
          <a:xfrm>
            <a:off x="200024" y="1408176"/>
            <a:ext cx="8791575" cy="5449824"/>
          </a:xfrm>
        </p:spPr>
        <p:txBody>
          <a:bodyPr>
            <a:normAutofit/>
          </a:bodyPr>
          <a:lstStyle/>
          <a:p>
            <a:pPr marL="89154" indent="0">
              <a:buNone/>
            </a:pPr>
            <a:r>
              <a:rPr lang="en-US" sz="2200" dirty="0"/>
              <a:t>A post-exilic (after the exile) unknown Jewish scholar compiled material from many historical resources to chronicle the history of his people. While this person is not named and remains unknown, though many believe it was Ezra.  Whoever “the chronicler” was, he utilized official and unofficial documents to write this historical account.  As noted earlier, 2 Chronicles originally was joined with 1 Chronicles as one book, separated into two books since about 200 BC when the Septuagint, the Greek version of the Old Testament, was translated.</a:t>
            </a:r>
          </a:p>
        </p:txBody>
      </p:sp>
    </p:spTree>
    <p:extLst>
      <p:ext uri="{BB962C8B-B14F-4D97-AF65-F5344CB8AC3E}">
        <p14:creationId xmlns:p14="http://schemas.microsoft.com/office/powerpoint/2010/main" val="2314448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5841-4102-EE47-A49A-F2FA31B26D0C}"/>
              </a:ext>
            </a:extLst>
          </p:cNvPr>
          <p:cNvSpPr>
            <a:spLocks noGrp="1"/>
          </p:cNvSpPr>
          <p:nvPr>
            <p:ph type="title"/>
          </p:nvPr>
        </p:nvSpPr>
        <p:spPr/>
        <p:txBody>
          <a:bodyPr>
            <a:normAutofit/>
          </a:bodyPr>
          <a:lstStyle/>
          <a:p>
            <a:r>
              <a:rPr lang="en-US" sz="3200" dirty="0">
                <a:solidFill>
                  <a:schemeClr val="accent1"/>
                </a:solidFill>
              </a:rPr>
              <a:t>Where are we?</a:t>
            </a:r>
          </a:p>
        </p:txBody>
      </p:sp>
      <p:sp>
        <p:nvSpPr>
          <p:cNvPr id="3" name="Content Placeholder 2">
            <a:extLst>
              <a:ext uri="{FF2B5EF4-FFF2-40B4-BE49-F238E27FC236}">
                <a16:creationId xmlns:a16="http://schemas.microsoft.com/office/drawing/2014/main" id="{0C7F3610-482F-F748-B19E-F6ABCFBA6B53}"/>
              </a:ext>
            </a:extLst>
          </p:cNvPr>
          <p:cNvSpPr>
            <a:spLocks noGrp="1"/>
          </p:cNvSpPr>
          <p:nvPr>
            <p:ph idx="1"/>
          </p:nvPr>
        </p:nvSpPr>
        <p:spPr>
          <a:xfrm>
            <a:off x="190500" y="1408176"/>
            <a:ext cx="8763000" cy="4724401"/>
          </a:xfrm>
        </p:spPr>
        <p:txBody>
          <a:bodyPr>
            <a:noAutofit/>
          </a:bodyPr>
          <a:lstStyle/>
          <a:p>
            <a:pPr marL="89154" indent="0">
              <a:buNone/>
            </a:pPr>
            <a:r>
              <a:rPr lang="en-US" sz="2100" dirty="0"/>
              <a:t>Second Chronicles covers the time from Solomon’s ascension to the throne (971 BC) until the southern kingdom of Judah was finally carried into exile in Babylon in 586 BC. The focus of the book is on Judah. The author was more concerned with telling the story of David’s descendants, who reigned over Judah, than with the history of the northern kingdom of Israel. The centrality of Jerusalem, where the temple was located, falls in line with the book’s overarching focus on the priesthood as well.</a:t>
            </a:r>
          </a:p>
          <a:p>
            <a:pPr marL="89154" indent="0">
              <a:buNone/>
            </a:pPr>
            <a:endParaRPr lang="en-US" sz="2100" dirty="0"/>
          </a:p>
          <a:p>
            <a:pPr marL="89154" indent="0">
              <a:buNone/>
            </a:pPr>
            <a:r>
              <a:rPr lang="en-US" sz="2100" dirty="0"/>
              <a:t>Again, 2 Chronicles was probably written in the fifth century BC, following the return of a small group of Jews to Judah following the fall of the Babylonian Empire who were Intent on rebuilding the temple.  The Jews eventually rebuilt the temple but languished for years in their fight to reclaim the land. Against this backdrop, the chronicler portrayed Jewish history, focusing on the blessings God bestowed when leaders were faithful to His Law.</a:t>
            </a:r>
          </a:p>
        </p:txBody>
      </p:sp>
    </p:spTree>
    <p:extLst>
      <p:ext uri="{BB962C8B-B14F-4D97-AF65-F5344CB8AC3E}">
        <p14:creationId xmlns:p14="http://schemas.microsoft.com/office/powerpoint/2010/main" val="169730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FA3-C05D-E24A-8EC7-A57677F20255}"/>
              </a:ext>
            </a:extLst>
          </p:cNvPr>
          <p:cNvSpPr>
            <a:spLocks noGrp="1"/>
          </p:cNvSpPr>
          <p:nvPr>
            <p:ph type="title"/>
          </p:nvPr>
        </p:nvSpPr>
        <p:spPr/>
        <p:txBody>
          <a:bodyPr>
            <a:normAutofit/>
          </a:bodyPr>
          <a:lstStyle/>
          <a:p>
            <a:r>
              <a:rPr lang="en-US" sz="3200" dirty="0">
                <a:solidFill>
                  <a:schemeClr val="accent1"/>
                </a:solidFill>
              </a:rPr>
              <a:t>Why is 2 Chronicles so important?</a:t>
            </a:r>
          </a:p>
        </p:txBody>
      </p:sp>
      <p:sp>
        <p:nvSpPr>
          <p:cNvPr id="3" name="Content Placeholder 2">
            <a:extLst>
              <a:ext uri="{FF2B5EF4-FFF2-40B4-BE49-F238E27FC236}">
                <a16:creationId xmlns:a16="http://schemas.microsoft.com/office/drawing/2014/main" id="{F35B7A82-5111-664F-8EEA-9BE7ED9FDE24}"/>
              </a:ext>
            </a:extLst>
          </p:cNvPr>
          <p:cNvSpPr>
            <a:spLocks noGrp="1"/>
          </p:cNvSpPr>
          <p:nvPr>
            <p:ph idx="1"/>
          </p:nvPr>
        </p:nvSpPr>
        <p:spPr>
          <a:xfrm>
            <a:off x="134471" y="1408176"/>
            <a:ext cx="8848164" cy="5474143"/>
          </a:xfrm>
        </p:spPr>
        <p:txBody>
          <a:bodyPr>
            <a:noAutofit/>
          </a:bodyPr>
          <a:lstStyle/>
          <a:p>
            <a:pPr marL="89154" indent="0">
              <a:buNone/>
            </a:pPr>
            <a:r>
              <a:rPr lang="en-US" sz="1800" dirty="0"/>
              <a:t>The book opens with Solomon establishing his throne over a unified nation, solidifying his authority and squashing early rebellions (1 Kings 2). He then built the magnificent temple of God, using the plans God gave to his father, David. Six of the nine chapters devoted to King Solomon focus on the temple construction, a task reserved for him since before his birth (2 Chronicles 2–7).</a:t>
            </a:r>
          </a:p>
          <a:p>
            <a:pPr marL="89154" indent="0">
              <a:buNone/>
            </a:pPr>
            <a:endParaRPr lang="en-US" sz="1800" dirty="0"/>
          </a:p>
          <a:p>
            <a:pPr marL="89154" indent="0">
              <a:buNone/>
            </a:pPr>
            <a:r>
              <a:rPr lang="en-US" sz="1800" dirty="0"/>
              <a:t>When the kingdom split under the rule of Rehoboam, Solomon’s son, the Levites from all over Israel sided with Rehoboam and flocked to Jerusalem to continue their priestly duties (10:1–19). But a cycle of righteousness and corruption characterized the throne. Some kings were completely evil, disregarding God’s Law and leading the people into sinful behaviors. A few kings, such as Solomon, started off as righteous but fell away. Others strayed but repented, such as </a:t>
            </a:r>
            <a:r>
              <a:rPr lang="en-US" sz="1800" dirty="0" err="1"/>
              <a:t>Manassah</a:t>
            </a:r>
            <a:r>
              <a:rPr lang="en-US" sz="1800" dirty="0"/>
              <a:t> (33:1–25).  A few kings, such as Hezekiah and Josiah, were honored with the epitaph “he did right in the sight of the LORD” (29:2; 34:2). Throughout 2 Chronicles, faithfulness was rewarded; betrayal was judged.</a:t>
            </a:r>
          </a:p>
          <a:p>
            <a:pPr marL="89154" indent="0">
              <a:buNone/>
            </a:pPr>
            <a:endParaRPr lang="en-US" sz="1800" dirty="0"/>
          </a:p>
          <a:p>
            <a:pPr marL="89154" indent="0">
              <a:buNone/>
            </a:pPr>
            <a:r>
              <a:rPr lang="en-US" sz="1800" dirty="0"/>
              <a:t>A history lover will enjoy the numerous mentions of secular historical figures during this time period. From </a:t>
            </a:r>
            <a:r>
              <a:rPr lang="en-US" sz="1800" dirty="0" err="1"/>
              <a:t>Tilgath-pilneser</a:t>
            </a:r>
            <a:r>
              <a:rPr lang="en-US" sz="1800" dirty="0"/>
              <a:t> of Assyria, to Sennacherib of Assyria, to Nebuchadnezzar of Babylon, non-Jewish foreign leaders who played prominent roles in the political fortunes of Judah.</a:t>
            </a:r>
          </a:p>
        </p:txBody>
      </p:sp>
    </p:spTree>
    <p:extLst>
      <p:ext uri="{BB962C8B-B14F-4D97-AF65-F5344CB8AC3E}">
        <p14:creationId xmlns:p14="http://schemas.microsoft.com/office/powerpoint/2010/main" val="427122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E27A-7592-6B4D-8422-3450881FC380}"/>
              </a:ext>
            </a:extLst>
          </p:cNvPr>
          <p:cNvSpPr>
            <a:spLocks noGrp="1"/>
          </p:cNvSpPr>
          <p:nvPr>
            <p:ph type="title"/>
          </p:nvPr>
        </p:nvSpPr>
        <p:spPr/>
        <p:txBody>
          <a:bodyPr>
            <a:normAutofit/>
          </a:bodyPr>
          <a:lstStyle/>
          <a:p>
            <a:r>
              <a:rPr lang="en-US" sz="3200" dirty="0">
                <a:solidFill>
                  <a:schemeClr val="accent1"/>
                </a:solidFill>
              </a:rPr>
              <a:t>What's the point?</a:t>
            </a:r>
          </a:p>
        </p:txBody>
      </p:sp>
      <p:sp>
        <p:nvSpPr>
          <p:cNvPr id="3" name="Content Placeholder 2">
            <a:extLst>
              <a:ext uri="{FF2B5EF4-FFF2-40B4-BE49-F238E27FC236}">
                <a16:creationId xmlns:a16="http://schemas.microsoft.com/office/drawing/2014/main" id="{A2B5B166-BD38-4E43-BA46-E21795698B86}"/>
              </a:ext>
            </a:extLst>
          </p:cNvPr>
          <p:cNvSpPr>
            <a:spLocks noGrp="1"/>
          </p:cNvSpPr>
          <p:nvPr>
            <p:ph idx="1"/>
          </p:nvPr>
        </p:nvSpPr>
        <p:spPr>
          <a:xfrm>
            <a:off x="114300" y="1379438"/>
            <a:ext cx="8915400" cy="6059424"/>
          </a:xfrm>
        </p:spPr>
        <p:txBody>
          <a:bodyPr>
            <a:noAutofit/>
          </a:bodyPr>
          <a:lstStyle/>
          <a:p>
            <a:pPr marL="89154" indent="0">
              <a:buNone/>
            </a:pPr>
            <a:r>
              <a:rPr lang="en-US" sz="2000" dirty="0"/>
              <a:t>The post-exilic Jews needed a reminder of who their God was and how He worked. History provided the best lesson for them. The author uses the history of Judah to demonstrate that God blesses His people when they remain faithful and joyfully worship the Lord.</a:t>
            </a:r>
          </a:p>
          <a:p>
            <a:pPr marL="89154" indent="0">
              <a:buNone/>
            </a:pPr>
            <a:endParaRPr lang="en-US" sz="2000" dirty="0"/>
          </a:p>
          <a:p>
            <a:pPr marL="89154" indent="0">
              <a:buNone/>
            </a:pPr>
            <a:r>
              <a:rPr lang="en-US" sz="2000" dirty="0"/>
              <a:t>One writer stated that:</a:t>
            </a:r>
          </a:p>
          <a:p>
            <a:pPr marL="89154" indent="0">
              <a:buNone/>
            </a:pPr>
            <a:endParaRPr lang="en-US" sz="2000" dirty="0"/>
          </a:p>
          <a:p>
            <a:pPr marL="89154" indent="0">
              <a:buNone/>
            </a:pPr>
            <a:r>
              <a:rPr lang="en-US" sz="2000" dirty="0"/>
              <a:t>“History itself is a call to worship and an invitation to hope. If the struggling community of Jews in Judah will put God first as did godly generations of the past, and show their commitment by a similar zeal for worship, the Lord will surely show His faithfulness to them. The line of David will yet again take Zion’s throne and the kingdom of God be established over all the earth.” --- Copeland. </a:t>
            </a:r>
          </a:p>
        </p:txBody>
      </p:sp>
    </p:spTree>
    <p:extLst>
      <p:ext uri="{BB962C8B-B14F-4D97-AF65-F5344CB8AC3E}">
        <p14:creationId xmlns:p14="http://schemas.microsoft.com/office/powerpoint/2010/main" val="23135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681-4A8E-2D41-8ADD-E6CB00E4EB2E}"/>
              </a:ext>
            </a:extLst>
          </p:cNvPr>
          <p:cNvSpPr>
            <a:spLocks noGrp="1"/>
          </p:cNvSpPr>
          <p:nvPr>
            <p:ph type="title"/>
          </p:nvPr>
        </p:nvSpPr>
        <p:spPr/>
        <p:txBody>
          <a:bodyPr>
            <a:normAutofit/>
          </a:bodyPr>
          <a:lstStyle/>
          <a:p>
            <a:r>
              <a:rPr lang="en-US" sz="3200" dirty="0">
                <a:solidFill>
                  <a:schemeClr val="accent1"/>
                </a:solidFill>
              </a:rPr>
              <a:t>How do I apply this?</a:t>
            </a:r>
          </a:p>
        </p:txBody>
      </p:sp>
      <p:sp>
        <p:nvSpPr>
          <p:cNvPr id="3" name="Content Placeholder 2">
            <a:extLst>
              <a:ext uri="{FF2B5EF4-FFF2-40B4-BE49-F238E27FC236}">
                <a16:creationId xmlns:a16="http://schemas.microsoft.com/office/drawing/2014/main" id="{05C53D9A-B1B6-7F41-925B-5796F7AFFFEF}"/>
              </a:ext>
            </a:extLst>
          </p:cNvPr>
          <p:cNvSpPr>
            <a:spLocks noGrp="1"/>
          </p:cNvSpPr>
          <p:nvPr>
            <p:ph idx="1"/>
          </p:nvPr>
        </p:nvSpPr>
        <p:spPr>
          <a:xfrm>
            <a:off x="285750" y="1714500"/>
            <a:ext cx="8629650" cy="4686301"/>
          </a:xfrm>
        </p:spPr>
        <p:txBody>
          <a:bodyPr>
            <a:normAutofit/>
          </a:bodyPr>
          <a:lstStyle/>
          <a:p>
            <a:pPr marL="118872" indent="0">
              <a:buNone/>
            </a:pPr>
            <a:r>
              <a:rPr lang="en-US" sz="2400" dirty="0"/>
              <a:t>As it did for the Israelites, history can jog our memories. Can you remember times when God blessed you? Such memories are blessings in themselves, as well as encouragements to press on in holiness, with hope and confidence.  </a:t>
            </a:r>
          </a:p>
          <a:p>
            <a:pPr marL="118872" indent="0">
              <a:buNone/>
            </a:pPr>
            <a:endParaRPr lang="en-US" sz="2400" dirty="0"/>
          </a:p>
          <a:p>
            <a:pPr marL="118872" indent="0">
              <a:buNone/>
            </a:pPr>
            <a:r>
              <a:rPr lang="en-US" sz="2400" dirty="0"/>
              <a:t>"Those that fail to learn from history are doomed to repeat it.”</a:t>
            </a:r>
          </a:p>
          <a:p>
            <a:pPr marL="118872" indent="0">
              <a:buNone/>
            </a:pPr>
            <a:r>
              <a:rPr lang="en-US" sz="2400" dirty="0"/>
              <a:t>						 --- Winston Churchill</a:t>
            </a:r>
          </a:p>
          <a:p>
            <a:pPr marL="118872" indent="0">
              <a:buNone/>
            </a:pPr>
            <a:endParaRPr lang="en-US" sz="2400" dirty="0"/>
          </a:p>
        </p:txBody>
      </p:sp>
    </p:spTree>
    <p:extLst>
      <p:ext uri="{BB962C8B-B14F-4D97-AF65-F5344CB8AC3E}">
        <p14:creationId xmlns:p14="http://schemas.microsoft.com/office/powerpoint/2010/main" val="348766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Judah the Nation</a:t>
            </a:r>
          </a:p>
        </p:txBody>
      </p:sp>
      <p:sp>
        <p:nvSpPr>
          <p:cNvPr id="209" name="CustomShape 2"/>
          <p:cNvSpPr/>
          <p:nvPr/>
        </p:nvSpPr>
        <p:spPr>
          <a:xfrm>
            <a:off x="0" y="1219200"/>
            <a:ext cx="1086840" cy="3894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1000" b="0" strike="noStrike" spc="-1" dirty="0">
              <a:latin typeface="Arial"/>
            </a:endParaRPr>
          </a:p>
          <a:p>
            <a:pPr algn="ctr">
              <a:lnSpc>
                <a:spcPct val="100000"/>
              </a:lnSpc>
            </a:pPr>
            <a:r>
              <a:rPr lang="en-US" sz="2200" b="1" spc="-1" dirty="0">
                <a:latin typeface="Arial"/>
              </a:rPr>
              <a:t>10</a:t>
            </a:r>
          </a:p>
          <a:p>
            <a:pPr algn="ctr">
              <a:lnSpc>
                <a:spcPct val="100000"/>
              </a:lnSpc>
            </a:pPr>
            <a:endParaRPr lang="en-US" sz="2200" b="1"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1400" b="1" spc="-1" dirty="0">
              <a:latin typeface="Arial"/>
            </a:endParaRPr>
          </a:p>
          <a:p>
            <a:pPr algn="ctr">
              <a:lnSpc>
                <a:spcPct val="100000"/>
              </a:lnSpc>
            </a:pPr>
            <a:endParaRPr lang="en-US" sz="2000" b="1" spc="-1" dirty="0">
              <a:latin typeface="Arial"/>
            </a:endParaRPr>
          </a:p>
          <a:p>
            <a:pPr algn="ctr">
              <a:lnSpc>
                <a:spcPct val="100000"/>
              </a:lnSpc>
            </a:pPr>
            <a:r>
              <a:rPr lang="en-US" sz="2200" b="1" spc="-1" dirty="0">
                <a:latin typeface="Arial"/>
              </a:rPr>
              <a:t>12</a:t>
            </a: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p:txBody>
      </p:sp>
      <p:sp>
        <p:nvSpPr>
          <p:cNvPr id="210" name="CustomShape 3"/>
          <p:cNvSpPr/>
          <p:nvPr/>
        </p:nvSpPr>
        <p:spPr>
          <a:xfrm>
            <a:off x="1086840" y="1219200"/>
            <a:ext cx="8057160" cy="3124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1000" b="0" strike="noStrike" spc="-1" dirty="0">
              <a:latin typeface="Arial"/>
            </a:endParaRPr>
          </a:p>
          <a:p>
            <a:r>
              <a:rPr lang="en-US" sz="2200" b="1" spc="-1" dirty="0" err="1">
                <a:solidFill>
                  <a:srgbClr val="000000"/>
                </a:solidFill>
                <a:latin typeface="Arial"/>
              </a:rPr>
              <a:t>Rehoboam</a:t>
            </a:r>
            <a:r>
              <a:rPr lang="en-US" sz="2200" b="1" spc="-1" dirty="0">
                <a:solidFill>
                  <a:srgbClr val="000000"/>
                </a:solidFill>
                <a:latin typeface="Arial"/>
              </a:rPr>
              <a:t> made King; Jeroboam returns from Egypt and asks for relief; </a:t>
            </a:r>
            <a:r>
              <a:rPr lang="en-US" sz="2200" b="1" spc="-1" dirty="0" err="1">
                <a:solidFill>
                  <a:srgbClr val="000000"/>
                </a:solidFill>
                <a:latin typeface="Arial"/>
              </a:rPr>
              <a:t>Rehoboam</a:t>
            </a:r>
            <a:r>
              <a:rPr lang="en-US" sz="2200" b="1" spc="-1" dirty="0">
                <a:solidFill>
                  <a:srgbClr val="000000"/>
                </a:solidFill>
                <a:latin typeface="Arial"/>
              </a:rPr>
              <a:t> rejects council of elders and increases burden; Israel revolts under Jeroboam.</a:t>
            </a:r>
            <a:endParaRPr lang="en-US" sz="2200" b="0" strike="noStrike" spc="-1" dirty="0">
              <a:latin typeface="Arial"/>
            </a:endParaRPr>
          </a:p>
          <a:p>
            <a:pPr>
              <a:lnSpc>
                <a:spcPct val="100000"/>
              </a:lnSpc>
            </a:pPr>
            <a:endParaRPr lang="en-US" sz="2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r>
              <a:rPr lang="en-US" sz="2200" b="1" spc="-1" dirty="0" err="1">
                <a:latin typeface="Arial"/>
              </a:rPr>
              <a:t>Rehoboam</a:t>
            </a:r>
            <a:r>
              <a:rPr lang="en-US" sz="2200" b="1" spc="-1" dirty="0">
                <a:solidFill>
                  <a:srgbClr val="000000"/>
                </a:solidFill>
                <a:latin typeface="Arial"/>
              </a:rPr>
              <a:t> departs from God’s law; God allows Egyptian </a:t>
            </a:r>
            <a:r>
              <a:rPr lang="en-US" sz="2200" b="1" spc="-1" dirty="0" err="1">
                <a:solidFill>
                  <a:srgbClr val="000000"/>
                </a:solidFill>
                <a:latin typeface="Arial"/>
              </a:rPr>
              <a:t>Pharoah</a:t>
            </a:r>
            <a:r>
              <a:rPr lang="en-US" sz="2200" b="1" spc="-1" dirty="0">
                <a:solidFill>
                  <a:srgbClr val="000000"/>
                </a:solidFill>
                <a:latin typeface="Arial"/>
              </a:rPr>
              <a:t> </a:t>
            </a:r>
            <a:r>
              <a:rPr lang="en-US" sz="2200" b="1" spc="-1" dirty="0" err="1">
                <a:solidFill>
                  <a:srgbClr val="000000"/>
                </a:solidFill>
                <a:latin typeface="Arial"/>
              </a:rPr>
              <a:t>Shishak</a:t>
            </a:r>
            <a:r>
              <a:rPr lang="en-US" sz="2200" b="1" spc="-1" dirty="0">
                <a:solidFill>
                  <a:srgbClr val="000000"/>
                </a:solidFill>
                <a:latin typeface="Arial"/>
              </a:rPr>
              <a:t> to conquer Judah; </a:t>
            </a:r>
            <a:r>
              <a:rPr lang="en-US" sz="2200" b="1" spc="-1" dirty="0" err="1">
                <a:solidFill>
                  <a:srgbClr val="000000"/>
                </a:solidFill>
                <a:latin typeface="Arial"/>
              </a:rPr>
              <a:t>Rehoboam</a:t>
            </a:r>
            <a:r>
              <a:rPr lang="en-US" sz="2200" b="1" spc="-1" dirty="0">
                <a:solidFill>
                  <a:srgbClr val="000000"/>
                </a:solidFill>
                <a:latin typeface="Arial"/>
              </a:rPr>
              <a:t> dies.</a:t>
            </a:r>
          </a:p>
        </p:txBody>
      </p:sp>
      <p:sp>
        <p:nvSpPr>
          <p:cNvPr id="14" name="TextBox 13"/>
          <p:cNvSpPr txBox="1"/>
          <p:nvPr/>
        </p:nvSpPr>
        <p:spPr>
          <a:xfrm>
            <a:off x="1357044" y="2831068"/>
            <a:ext cx="7558356" cy="369332"/>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10:19</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So Israel has been in rebellion against the house of David. . .</a:t>
            </a:r>
          </a:p>
        </p:txBody>
      </p:sp>
      <p:sp>
        <p:nvSpPr>
          <p:cNvPr id="9" name="TextBox 8"/>
          <p:cNvSpPr txBox="1"/>
          <p:nvPr/>
        </p:nvSpPr>
        <p:spPr>
          <a:xfrm>
            <a:off x="1357044" y="4114800"/>
            <a:ext cx="7467600" cy="1600438"/>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12:2</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 And it happened in the fifth year of King </a:t>
            </a:r>
            <a:r>
              <a:rPr lang="en-US" b="1" i="1" spc="-1" dirty="0" err="1">
                <a:solidFill>
                  <a:srgbClr val="002060"/>
                </a:solidFill>
                <a:latin typeface="Arial" panose="020B0604020202020204" pitchFamily="34" charset="0"/>
                <a:cs typeface="Arial" panose="020B0604020202020204" pitchFamily="34" charset="0"/>
              </a:rPr>
              <a:t>Rehoboam</a:t>
            </a:r>
            <a:r>
              <a:rPr lang="en-US" b="1" i="1" spc="-1" dirty="0">
                <a:solidFill>
                  <a:srgbClr val="002060"/>
                </a:solidFill>
                <a:latin typeface="Arial" panose="020B0604020202020204" pitchFamily="34" charset="0"/>
                <a:cs typeface="Arial" panose="020B0604020202020204" pitchFamily="34" charset="0"/>
              </a:rPr>
              <a:t>, that </a:t>
            </a:r>
            <a:r>
              <a:rPr lang="en-US" b="1" i="1" spc="-1" dirty="0" err="1">
                <a:solidFill>
                  <a:srgbClr val="002060"/>
                </a:solidFill>
                <a:latin typeface="Arial" panose="020B0604020202020204" pitchFamily="34" charset="0"/>
                <a:cs typeface="Arial" panose="020B0604020202020204" pitchFamily="34" charset="0"/>
              </a:rPr>
              <a:t>Shishak</a:t>
            </a:r>
            <a:r>
              <a:rPr lang="en-US" b="1" i="1" spc="-1" dirty="0">
                <a:solidFill>
                  <a:srgbClr val="002060"/>
                </a:solidFill>
                <a:latin typeface="Arial" panose="020B0604020202020204" pitchFamily="34" charset="0"/>
                <a:cs typeface="Arial" panose="020B0604020202020204" pitchFamily="34" charset="0"/>
              </a:rPr>
              <a:t> king of Egypt came up against Jerusalem, because they had transgressed against the LORD.</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12:5b</a:t>
            </a:r>
            <a:r>
              <a:rPr lang="en-US" b="1" i="1" spc="-1" dirty="0">
                <a:solidFill>
                  <a:srgbClr val="002060"/>
                </a:solidFill>
                <a:latin typeface="Arial" panose="020B0604020202020204" pitchFamily="34" charset="0"/>
                <a:cs typeface="Arial" panose="020B0604020202020204" pitchFamily="34" charset="0"/>
              </a:rPr>
              <a:t>  "Thus says the LORD: 'You have forsaken Me, and therefore I also have left you in the hand of </a:t>
            </a:r>
            <a:r>
              <a:rPr lang="en-US" b="1" i="1" spc="-1" dirty="0" err="1">
                <a:solidFill>
                  <a:srgbClr val="002060"/>
                </a:solidFill>
                <a:latin typeface="Arial" panose="020B0604020202020204" pitchFamily="34" charset="0"/>
                <a:cs typeface="Arial" panose="020B0604020202020204" pitchFamily="34" charset="0"/>
              </a:rPr>
              <a:t>Shishak</a:t>
            </a:r>
            <a:r>
              <a:rPr lang="en-US" b="1" i="1" spc="-1" dirty="0">
                <a:solidFill>
                  <a:srgbClr val="002060"/>
                </a:solidFill>
                <a:latin typeface="Arial" panose="020B0604020202020204" pitchFamily="34" charset="0"/>
                <a:cs typeface="Arial" panose="020B0604020202020204" pitchFamily="34" charset="0"/>
              </a:rPr>
              <a:t>.'“           </a:t>
            </a:r>
            <a:endParaRPr lang="en-US" b="1" spc="-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31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 &amp; 2 Chronicles</a:t>
            </a:r>
          </a:p>
        </p:txBody>
      </p:sp>
      <p:sp>
        <p:nvSpPr>
          <p:cNvPr id="3" name="Content Placeholder 2"/>
          <p:cNvSpPr>
            <a:spLocks noGrp="1"/>
          </p:cNvSpPr>
          <p:nvPr>
            <p:ph idx="1"/>
          </p:nvPr>
        </p:nvSpPr>
        <p:spPr>
          <a:xfrm>
            <a:off x="7620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190500" y="2628900"/>
            <a:ext cx="2438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24700" y="2628900"/>
            <a:ext cx="25908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4038600"/>
            <a:ext cx="701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14300" y="5143500"/>
            <a:ext cx="2362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419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124700" y="5143500"/>
            <a:ext cx="2362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5400" y="6324600"/>
            <a:ext cx="7010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724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5029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486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5791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78" name="TextBox 77"/>
          <p:cNvSpPr txBox="1"/>
          <p:nvPr/>
        </p:nvSpPr>
        <p:spPr>
          <a:xfrm>
            <a:off x="1447800" y="4114800"/>
            <a:ext cx="15240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85" name="TextBox 84"/>
          <p:cNvSpPr txBox="1"/>
          <p:nvPr/>
        </p:nvSpPr>
        <p:spPr>
          <a:xfrm>
            <a:off x="3352800" y="4648200"/>
            <a:ext cx="2362200" cy="381000"/>
          </a:xfrm>
          <a:prstGeom prst="rect">
            <a:avLst/>
          </a:prstGeom>
          <a:noFill/>
        </p:spPr>
        <p:txBody>
          <a:bodyPr wrap="square" rtlCol="0">
            <a:spAutoFit/>
          </a:bodyPr>
          <a:lstStyle/>
          <a:p>
            <a:pPr algn="ctr"/>
            <a:r>
              <a:rPr lang="en-US" b="1" dirty="0"/>
              <a:t> </a:t>
            </a:r>
          </a:p>
        </p:txBody>
      </p:sp>
      <p:sp>
        <p:nvSpPr>
          <p:cNvPr id="86" name="TextBox 85"/>
          <p:cNvSpPr txBox="1"/>
          <p:nvPr/>
        </p:nvSpPr>
        <p:spPr>
          <a:xfrm>
            <a:off x="3276600" y="5105400"/>
            <a:ext cx="2590800" cy="369332"/>
          </a:xfrm>
          <a:prstGeom prst="rect">
            <a:avLst/>
          </a:prstGeom>
          <a:noFill/>
        </p:spPr>
        <p:txBody>
          <a:bodyPr wrap="square" rtlCol="0">
            <a:spAutoFit/>
          </a:bodyPr>
          <a:lstStyle/>
          <a:p>
            <a:pPr algn="ctr"/>
            <a:r>
              <a:rPr lang="en-US" b="1" dirty="0"/>
              <a:t>  </a:t>
            </a:r>
          </a:p>
        </p:txBody>
      </p:sp>
      <p:sp>
        <p:nvSpPr>
          <p:cNvPr id="95" name="TextBox 94"/>
          <p:cNvSpPr txBox="1"/>
          <p:nvPr/>
        </p:nvSpPr>
        <p:spPr>
          <a:xfrm>
            <a:off x="0" y="4038599"/>
            <a:ext cx="1066800" cy="338554"/>
          </a:xfrm>
          <a:prstGeom prst="rect">
            <a:avLst/>
          </a:prstGeom>
          <a:noFill/>
        </p:spPr>
        <p:txBody>
          <a:bodyPr wrap="square" rtlCol="0">
            <a:spAutoFit/>
          </a:bodyPr>
          <a:lstStyle/>
          <a:p>
            <a:r>
              <a:rPr lang="en-US" sz="1400" b="1" i="1" dirty="0"/>
              <a:t> </a:t>
            </a:r>
            <a:r>
              <a:rPr lang="en-US" sz="1600" b="1" i="1" dirty="0"/>
              <a:t>Process</a:t>
            </a:r>
          </a:p>
        </p:txBody>
      </p:sp>
      <p:sp>
        <p:nvSpPr>
          <p:cNvPr id="96" name="TextBox 95"/>
          <p:cNvSpPr txBox="1"/>
          <p:nvPr/>
        </p:nvSpPr>
        <p:spPr>
          <a:xfrm>
            <a:off x="0" y="4419600"/>
            <a:ext cx="1295400" cy="338554"/>
          </a:xfrm>
          <a:prstGeom prst="rect">
            <a:avLst/>
          </a:prstGeom>
          <a:noFill/>
        </p:spPr>
        <p:txBody>
          <a:bodyPr wrap="square" rtlCol="0">
            <a:spAutoFit/>
          </a:bodyPr>
          <a:lstStyle/>
          <a:p>
            <a:r>
              <a:rPr lang="en-US" sz="1400" b="1" i="1" dirty="0"/>
              <a:t> </a:t>
            </a:r>
            <a:r>
              <a:rPr lang="en-US" sz="1600" b="1" i="1" dirty="0"/>
              <a:t>Emphasis</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Unifying Theme</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Key Passages</a:t>
            </a:r>
          </a:p>
        </p:txBody>
      </p:sp>
      <p:cxnSp>
        <p:nvCxnSpPr>
          <p:cNvPr id="45" name="Straight Connector 44"/>
          <p:cNvCxnSpPr/>
          <p:nvPr/>
        </p:nvCxnSpPr>
        <p:spPr>
          <a:xfrm rot="5400000">
            <a:off x="5676900" y="3009900"/>
            <a:ext cx="17526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971800" y="3124200"/>
            <a:ext cx="16764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66" name="TextBox 65"/>
          <p:cNvSpPr txBox="1"/>
          <p:nvPr/>
        </p:nvSpPr>
        <p:spPr>
          <a:xfrm>
            <a:off x="1447800" y="3429000"/>
            <a:ext cx="1396766" cy="584775"/>
          </a:xfrm>
          <a:prstGeom prst="rect">
            <a:avLst/>
          </a:prstGeom>
          <a:noFill/>
        </p:spPr>
        <p:txBody>
          <a:bodyPr wrap="square" rtlCol="0">
            <a:spAutoFit/>
          </a:bodyPr>
          <a:lstStyle/>
          <a:p>
            <a:r>
              <a:rPr lang="en-US" sz="1600" dirty="0"/>
              <a:t>Chapters </a:t>
            </a:r>
          </a:p>
          <a:p>
            <a:r>
              <a:rPr lang="en-US" sz="1600" dirty="0"/>
              <a:t>     1-9</a:t>
            </a:r>
          </a:p>
        </p:txBody>
      </p:sp>
      <p:sp>
        <p:nvSpPr>
          <p:cNvPr id="72" name="TextBox 71"/>
          <p:cNvSpPr txBox="1"/>
          <p:nvPr/>
        </p:nvSpPr>
        <p:spPr>
          <a:xfrm>
            <a:off x="3886201" y="3429000"/>
            <a:ext cx="1143000" cy="584775"/>
          </a:xfrm>
          <a:prstGeom prst="rect">
            <a:avLst/>
          </a:prstGeom>
          <a:noFill/>
        </p:spPr>
        <p:txBody>
          <a:bodyPr wrap="square" rtlCol="0">
            <a:spAutoFit/>
          </a:bodyPr>
          <a:lstStyle/>
          <a:p>
            <a:r>
              <a:rPr lang="en-US" sz="1600" dirty="0"/>
              <a:t>Chapters </a:t>
            </a:r>
          </a:p>
          <a:p>
            <a:r>
              <a:rPr lang="en-US" sz="1600" dirty="0"/>
              <a:t>     11-29</a:t>
            </a:r>
          </a:p>
        </p:txBody>
      </p:sp>
      <p:sp>
        <p:nvSpPr>
          <p:cNvPr id="83" name="TextBox 82"/>
          <p:cNvSpPr txBox="1"/>
          <p:nvPr/>
        </p:nvSpPr>
        <p:spPr>
          <a:xfrm rot="10800000" flipV="1">
            <a:off x="0" y="5791200"/>
            <a:ext cx="1219200" cy="523220"/>
          </a:xfrm>
          <a:prstGeom prst="rect">
            <a:avLst/>
          </a:prstGeom>
          <a:noFill/>
        </p:spPr>
        <p:txBody>
          <a:bodyPr wrap="square" rtlCol="0">
            <a:spAutoFit/>
          </a:bodyPr>
          <a:lstStyle/>
          <a:p>
            <a:r>
              <a:rPr lang="en-US" sz="1400" b="1" i="1" dirty="0"/>
              <a:t> Christ in </a:t>
            </a:r>
          </a:p>
          <a:p>
            <a:r>
              <a:rPr lang="en-US" sz="1400" b="1" i="1" dirty="0"/>
              <a:t>Chronicles</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1" name="Straight Connector 60"/>
          <p:cNvCxnSpPr/>
          <p:nvPr/>
        </p:nvCxnSpPr>
        <p:spPr>
          <a:xfrm rot="5400000">
            <a:off x="1828800" y="3048000"/>
            <a:ext cx="16764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886200" y="2667000"/>
            <a:ext cx="25146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724400"/>
            <a:ext cx="1676400" cy="369332"/>
          </a:xfrm>
          <a:prstGeom prst="rect">
            <a:avLst/>
          </a:prstGeom>
          <a:noFill/>
        </p:spPr>
        <p:txBody>
          <a:bodyPr wrap="square" rtlCol="0">
            <a:spAutoFit/>
          </a:bodyPr>
          <a:lstStyle/>
          <a:p>
            <a:r>
              <a:rPr lang="en-US" sz="1600" b="1" i="1" dirty="0"/>
              <a:t>History</a:t>
            </a:r>
            <a:r>
              <a:rPr lang="en-US" b="1" i="1" dirty="0"/>
              <a:t> </a:t>
            </a:r>
          </a:p>
        </p:txBody>
      </p:sp>
      <p:sp>
        <p:nvSpPr>
          <p:cNvPr id="115" name="TextBox 114"/>
          <p:cNvSpPr txBox="1"/>
          <p:nvPr/>
        </p:nvSpPr>
        <p:spPr>
          <a:xfrm>
            <a:off x="2743200" y="3429000"/>
            <a:ext cx="1246943" cy="584775"/>
          </a:xfrm>
          <a:prstGeom prst="rect">
            <a:avLst/>
          </a:prstGeom>
          <a:noFill/>
        </p:spPr>
        <p:txBody>
          <a:bodyPr wrap="square" rtlCol="0">
            <a:spAutoFit/>
          </a:bodyPr>
          <a:lstStyle/>
          <a:p>
            <a:r>
              <a:rPr lang="en-US" sz="1600" dirty="0"/>
              <a:t>Chapter</a:t>
            </a:r>
          </a:p>
          <a:p>
            <a:r>
              <a:rPr lang="en-US" sz="1600" dirty="0"/>
              <a:t>      10</a:t>
            </a:r>
          </a:p>
        </p:txBody>
      </p:sp>
      <p:sp>
        <p:nvSpPr>
          <p:cNvPr id="118" name="TextBox 117"/>
          <p:cNvSpPr txBox="1"/>
          <p:nvPr/>
        </p:nvSpPr>
        <p:spPr>
          <a:xfrm>
            <a:off x="5105400" y="3429000"/>
            <a:ext cx="1330299" cy="584775"/>
          </a:xfrm>
          <a:prstGeom prst="rect">
            <a:avLst/>
          </a:prstGeom>
          <a:noFill/>
        </p:spPr>
        <p:txBody>
          <a:bodyPr wrap="square" rtlCol="0">
            <a:spAutoFit/>
          </a:bodyPr>
          <a:lstStyle/>
          <a:p>
            <a:r>
              <a:rPr lang="en-US" sz="1600" dirty="0"/>
              <a:t>    Chapters</a:t>
            </a:r>
          </a:p>
          <a:p>
            <a:r>
              <a:rPr lang="en-US" sz="1600" dirty="0"/>
              <a:t>           1-9</a:t>
            </a:r>
          </a:p>
        </p:txBody>
      </p:sp>
      <p:sp>
        <p:nvSpPr>
          <p:cNvPr id="120" name="TextBox 119"/>
          <p:cNvSpPr txBox="1"/>
          <p:nvPr/>
        </p:nvSpPr>
        <p:spPr>
          <a:xfrm>
            <a:off x="6705600" y="3429000"/>
            <a:ext cx="1472966" cy="584775"/>
          </a:xfrm>
          <a:prstGeom prst="rect">
            <a:avLst/>
          </a:prstGeom>
          <a:noFill/>
        </p:spPr>
        <p:txBody>
          <a:bodyPr wrap="square" rtlCol="0">
            <a:spAutoFit/>
          </a:bodyPr>
          <a:lstStyle/>
          <a:p>
            <a:r>
              <a:rPr lang="en-US" sz="1600" dirty="0"/>
              <a:t>     Chapters </a:t>
            </a:r>
          </a:p>
          <a:p>
            <a:r>
              <a:rPr lang="en-US" sz="1600" dirty="0"/>
              <a:t>         10-36</a:t>
            </a:r>
          </a:p>
        </p:txBody>
      </p:sp>
      <p:sp>
        <p:nvSpPr>
          <p:cNvPr id="132" name="TextBox 131"/>
          <p:cNvSpPr txBox="1"/>
          <p:nvPr/>
        </p:nvSpPr>
        <p:spPr>
          <a:xfrm>
            <a:off x="1676400" y="4038600"/>
            <a:ext cx="2514600" cy="369332"/>
          </a:xfrm>
          <a:prstGeom prst="rect">
            <a:avLst/>
          </a:prstGeom>
          <a:noFill/>
        </p:spPr>
        <p:txBody>
          <a:bodyPr wrap="square" rtlCol="0">
            <a:spAutoFit/>
          </a:bodyPr>
          <a:lstStyle/>
          <a:p>
            <a:r>
              <a:rPr lang="en-US" dirty="0"/>
              <a:t>          Little made great</a:t>
            </a:r>
          </a:p>
        </p:txBody>
      </p:sp>
      <p:cxnSp>
        <p:nvCxnSpPr>
          <p:cNvPr id="141" name="Straight Connector 140"/>
          <p:cNvCxnSpPr/>
          <p:nvPr/>
        </p:nvCxnSpPr>
        <p:spPr>
          <a:xfrm rot="5400000">
            <a:off x="4229100" y="453390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5105400" y="4038600"/>
            <a:ext cx="2819400" cy="369332"/>
          </a:xfrm>
          <a:prstGeom prst="rect">
            <a:avLst/>
          </a:prstGeom>
          <a:noFill/>
        </p:spPr>
        <p:txBody>
          <a:bodyPr wrap="square" rtlCol="0">
            <a:spAutoFit/>
          </a:bodyPr>
          <a:lstStyle/>
          <a:p>
            <a:r>
              <a:rPr lang="en-US" dirty="0"/>
              <a:t>      Great becoming little</a:t>
            </a:r>
          </a:p>
        </p:txBody>
      </p:sp>
      <p:sp>
        <p:nvSpPr>
          <p:cNvPr id="145" name="TextBox 144"/>
          <p:cNvSpPr txBox="1"/>
          <p:nvPr/>
        </p:nvSpPr>
        <p:spPr>
          <a:xfrm>
            <a:off x="1600200" y="1524000"/>
            <a:ext cx="3505200" cy="646331"/>
          </a:xfrm>
          <a:prstGeom prst="rect">
            <a:avLst/>
          </a:prstGeom>
          <a:noFill/>
        </p:spPr>
        <p:txBody>
          <a:bodyPr wrap="square" rtlCol="0">
            <a:spAutoFit/>
          </a:bodyPr>
          <a:lstStyle/>
          <a:p>
            <a:r>
              <a:rPr lang="en-US" b="1" dirty="0"/>
              <a:t>                       1 Chronicles</a:t>
            </a:r>
            <a:br>
              <a:rPr lang="en-US" b="1" dirty="0"/>
            </a:br>
            <a:r>
              <a:rPr lang="en-US" b="1" dirty="0"/>
              <a:t>                    </a:t>
            </a:r>
            <a:r>
              <a:rPr lang="en-US" b="1" i="1" dirty="0"/>
              <a:t>God’s View: Chosen </a:t>
            </a:r>
          </a:p>
        </p:txBody>
      </p:sp>
      <p:sp>
        <p:nvSpPr>
          <p:cNvPr id="146" name="TextBox 145"/>
          <p:cNvSpPr txBox="1"/>
          <p:nvPr/>
        </p:nvSpPr>
        <p:spPr>
          <a:xfrm>
            <a:off x="5562600" y="1524000"/>
            <a:ext cx="2286000" cy="923330"/>
          </a:xfrm>
          <a:prstGeom prst="rect">
            <a:avLst/>
          </a:prstGeom>
          <a:noFill/>
        </p:spPr>
        <p:txBody>
          <a:bodyPr wrap="square" rtlCol="0">
            <a:spAutoFit/>
          </a:bodyPr>
          <a:lstStyle/>
          <a:p>
            <a:r>
              <a:rPr lang="en-US" b="1" i="1" dirty="0"/>
              <a:t>        2 Chronicles</a:t>
            </a:r>
          </a:p>
          <a:p>
            <a:r>
              <a:rPr lang="en-US" b="1" i="1" dirty="0"/>
              <a:t>    …and Preserved</a:t>
            </a:r>
          </a:p>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Consecrated</a:t>
            </a:r>
          </a:p>
        </p:txBody>
      </p:sp>
      <p:sp>
        <p:nvSpPr>
          <p:cNvPr id="148" name="TextBox 147"/>
          <p:cNvSpPr txBox="1"/>
          <p:nvPr/>
        </p:nvSpPr>
        <p:spPr>
          <a:xfrm rot="283774">
            <a:off x="8369963" y="1450494"/>
            <a:ext cx="461665" cy="2050393"/>
          </a:xfrm>
          <a:prstGeom prst="rect">
            <a:avLst/>
          </a:prstGeom>
          <a:noFill/>
        </p:spPr>
        <p:txBody>
          <a:bodyPr vert="vert270" wrap="square" rtlCol="0">
            <a:spAutoFit/>
          </a:bodyPr>
          <a:lstStyle/>
          <a:p>
            <a:r>
              <a:rPr lang="en-US" dirty="0"/>
              <a:t>Restoration</a:t>
            </a:r>
          </a:p>
        </p:txBody>
      </p:sp>
      <p:sp>
        <p:nvSpPr>
          <p:cNvPr id="149" name="TextBox 148"/>
          <p:cNvSpPr txBox="1"/>
          <p:nvPr/>
        </p:nvSpPr>
        <p:spPr>
          <a:xfrm>
            <a:off x="1447800" y="2057400"/>
            <a:ext cx="1593076" cy="338554"/>
          </a:xfrm>
          <a:prstGeom prst="rect">
            <a:avLst/>
          </a:prstGeom>
          <a:noFill/>
        </p:spPr>
        <p:txBody>
          <a:bodyPr wrap="square" rtlCol="0">
            <a:spAutoFit/>
          </a:bodyPr>
          <a:lstStyle/>
          <a:p>
            <a:r>
              <a:rPr lang="en-US" sz="1600" dirty="0"/>
              <a:t>Genealogies</a:t>
            </a:r>
          </a:p>
        </p:txBody>
      </p:sp>
      <p:sp>
        <p:nvSpPr>
          <p:cNvPr id="150" name="TextBox 149"/>
          <p:cNvSpPr txBox="1"/>
          <p:nvPr/>
        </p:nvSpPr>
        <p:spPr>
          <a:xfrm>
            <a:off x="2971800" y="2057400"/>
            <a:ext cx="762000" cy="584775"/>
          </a:xfrm>
          <a:prstGeom prst="rect">
            <a:avLst/>
          </a:prstGeom>
          <a:noFill/>
        </p:spPr>
        <p:txBody>
          <a:bodyPr wrap="square" rtlCol="0">
            <a:spAutoFit/>
          </a:bodyPr>
          <a:lstStyle/>
          <a:p>
            <a:r>
              <a:rPr lang="en-US" sz="1600" dirty="0"/>
              <a:t>Saul’s</a:t>
            </a:r>
          </a:p>
          <a:p>
            <a:r>
              <a:rPr lang="en-US" sz="1600" dirty="0"/>
              <a:t>Death</a:t>
            </a:r>
          </a:p>
        </p:txBody>
      </p:sp>
      <p:sp>
        <p:nvSpPr>
          <p:cNvPr id="151" name="TextBox 150"/>
          <p:cNvSpPr txBox="1"/>
          <p:nvPr/>
        </p:nvSpPr>
        <p:spPr>
          <a:xfrm>
            <a:off x="3886200" y="2057400"/>
            <a:ext cx="1447800" cy="584775"/>
          </a:xfrm>
          <a:prstGeom prst="rect">
            <a:avLst/>
          </a:prstGeom>
          <a:noFill/>
        </p:spPr>
        <p:txBody>
          <a:bodyPr wrap="square" rtlCol="0">
            <a:spAutoFit/>
          </a:bodyPr>
          <a:lstStyle/>
          <a:p>
            <a:r>
              <a:rPr lang="en-US" sz="1600" dirty="0"/>
              <a:t>David &amp; the       </a:t>
            </a:r>
            <a:br>
              <a:rPr lang="en-US" sz="1600" dirty="0"/>
            </a:br>
            <a:r>
              <a:rPr lang="en-US" sz="1600" dirty="0"/>
              <a:t>    Temple</a:t>
            </a:r>
          </a:p>
        </p:txBody>
      </p:sp>
      <p:sp>
        <p:nvSpPr>
          <p:cNvPr id="153" name="TextBox 152"/>
          <p:cNvSpPr txBox="1"/>
          <p:nvPr/>
        </p:nvSpPr>
        <p:spPr>
          <a:xfrm>
            <a:off x="5334000" y="2057400"/>
            <a:ext cx="1066800" cy="584775"/>
          </a:xfrm>
          <a:prstGeom prst="rect">
            <a:avLst/>
          </a:prstGeom>
          <a:noFill/>
        </p:spPr>
        <p:txBody>
          <a:bodyPr wrap="square" rtlCol="0">
            <a:spAutoFit/>
          </a:bodyPr>
          <a:lstStyle/>
          <a:p>
            <a:r>
              <a:rPr lang="en-US" sz="1600" dirty="0"/>
              <a:t>Solomon</a:t>
            </a:r>
          </a:p>
          <a:p>
            <a:r>
              <a:rPr lang="en-US" sz="1600" dirty="0"/>
              <a:t>  the King</a:t>
            </a:r>
          </a:p>
        </p:txBody>
      </p:sp>
      <p:sp>
        <p:nvSpPr>
          <p:cNvPr id="155" name="TextBox 154"/>
          <p:cNvSpPr txBox="1"/>
          <p:nvPr/>
        </p:nvSpPr>
        <p:spPr>
          <a:xfrm>
            <a:off x="6629400" y="2057400"/>
            <a:ext cx="1600200" cy="584775"/>
          </a:xfrm>
          <a:prstGeom prst="rect">
            <a:avLst/>
          </a:prstGeom>
          <a:noFill/>
        </p:spPr>
        <p:txBody>
          <a:bodyPr wrap="square" rtlCol="0">
            <a:spAutoFit/>
          </a:bodyPr>
          <a:lstStyle/>
          <a:p>
            <a:r>
              <a:rPr lang="en-US" sz="1600" dirty="0"/>
              <a:t>          Judah</a:t>
            </a:r>
          </a:p>
          <a:p>
            <a:r>
              <a:rPr lang="en-US" sz="1600" dirty="0"/>
              <a:t>      The Nation</a:t>
            </a:r>
          </a:p>
        </p:txBody>
      </p:sp>
      <p:cxnSp>
        <p:nvCxnSpPr>
          <p:cNvPr id="157" name="Straight Arrow Connector 156"/>
          <p:cNvCxnSpPr/>
          <p:nvPr/>
        </p:nvCxnSpPr>
        <p:spPr>
          <a:xfrm flipV="1">
            <a:off x="5105400" y="2743200"/>
            <a:ext cx="14478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6200000" flipH="1">
            <a:off x="6553200" y="28956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5400000" flipH="1" flipV="1">
            <a:off x="6743700" y="28575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16200000" flipH="1">
            <a:off x="6934200" y="28956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5400000" flipH="1" flipV="1">
            <a:off x="7124700" y="28575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16200000" flipH="1">
            <a:off x="7277100" y="29337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5400000" flipH="1" flipV="1">
            <a:off x="7467600" y="28194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16200000" flipH="1">
            <a:off x="7658100" y="29337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flipH="1" flipV="1">
            <a:off x="7848600" y="28194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16200000" flipH="1">
            <a:off x="8077200" y="28956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6629400" y="2514600"/>
            <a:ext cx="1676400" cy="338554"/>
          </a:xfrm>
          <a:prstGeom prst="rect">
            <a:avLst/>
          </a:prstGeom>
          <a:noFill/>
        </p:spPr>
        <p:txBody>
          <a:bodyPr wrap="square" rtlCol="0">
            <a:spAutoFit/>
          </a:bodyPr>
          <a:lstStyle/>
          <a:p>
            <a:r>
              <a:rPr lang="en-US" sz="1600" dirty="0"/>
              <a:t>       REVIVAL</a:t>
            </a:r>
          </a:p>
        </p:txBody>
      </p:sp>
      <p:sp>
        <p:nvSpPr>
          <p:cNvPr id="185" name="TextBox 184"/>
          <p:cNvSpPr txBox="1"/>
          <p:nvPr/>
        </p:nvSpPr>
        <p:spPr>
          <a:xfrm>
            <a:off x="6781800" y="3124200"/>
            <a:ext cx="1295401" cy="338554"/>
          </a:xfrm>
          <a:prstGeom prst="rect">
            <a:avLst/>
          </a:prstGeom>
          <a:noFill/>
        </p:spPr>
        <p:txBody>
          <a:bodyPr wrap="square" rtlCol="0">
            <a:spAutoFit/>
          </a:bodyPr>
          <a:lstStyle/>
          <a:p>
            <a:r>
              <a:rPr lang="en-US" sz="1600" dirty="0"/>
              <a:t> REJECTION</a:t>
            </a:r>
          </a:p>
        </p:txBody>
      </p:sp>
      <p:sp>
        <p:nvSpPr>
          <p:cNvPr id="186" name="TextBox 185"/>
          <p:cNvSpPr txBox="1"/>
          <p:nvPr/>
        </p:nvSpPr>
        <p:spPr>
          <a:xfrm rot="20144100">
            <a:off x="5241594" y="2820133"/>
            <a:ext cx="1105514" cy="369332"/>
          </a:xfrm>
          <a:prstGeom prst="rect">
            <a:avLst/>
          </a:prstGeom>
          <a:noFill/>
        </p:spPr>
        <p:txBody>
          <a:bodyPr wrap="square" rtlCol="0">
            <a:spAutoFit/>
          </a:bodyPr>
          <a:lstStyle/>
          <a:p>
            <a:r>
              <a:rPr lang="en-US" dirty="0"/>
              <a:t>   Glory</a:t>
            </a:r>
          </a:p>
        </p:txBody>
      </p:sp>
      <p:sp>
        <p:nvSpPr>
          <p:cNvPr id="187" name="TextBox 186"/>
          <p:cNvSpPr txBox="1"/>
          <p:nvPr/>
        </p:nvSpPr>
        <p:spPr>
          <a:xfrm>
            <a:off x="1981200" y="4343400"/>
            <a:ext cx="2438400" cy="369332"/>
          </a:xfrm>
          <a:prstGeom prst="rect">
            <a:avLst/>
          </a:prstGeom>
          <a:noFill/>
        </p:spPr>
        <p:txBody>
          <a:bodyPr wrap="square" rtlCol="0">
            <a:spAutoFit/>
          </a:bodyPr>
          <a:lstStyle/>
          <a:p>
            <a:r>
              <a:rPr lang="en-US" dirty="0"/>
              <a:t>Personal determination</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National deterioration</a:t>
            </a:r>
          </a:p>
        </p:txBody>
      </p:sp>
      <p:sp>
        <p:nvSpPr>
          <p:cNvPr id="189" name="TextBox 188"/>
          <p:cNvSpPr txBox="1"/>
          <p:nvPr/>
        </p:nvSpPr>
        <p:spPr>
          <a:xfrm>
            <a:off x="1143000" y="4724400"/>
            <a:ext cx="3810000" cy="338554"/>
          </a:xfrm>
          <a:prstGeom prst="rect">
            <a:avLst/>
          </a:prstGeom>
          <a:noFill/>
        </p:spPr>
        <p:txBody>
          <a:bodyPr wrap="square" rtlCol="0">
            <a:spAutoFit/>
          </a:bodyPr>
          <a:lstStyle/>
          <a:p>
            <a:r>
              <a:rPr lang="en-US" sz="1600" dirty="0"/>
              <a:t>  Creation of world to creation of kingdom</a:t>
            </a:r>
          </a:p>
        </p:txBody>
      </p:sp>
      <p:sp>
        <p:nvSpPr>
          <p:cNvPr id="190" name="TextBox 189"/>
          <p:cNvSpPr txBox="1"/>
          <p:nvPr/>
        </p:nvSpPr>
        <p:spPr>
          <a:xfrm>
            <a:off x="4648200" y="4724400"/>
            <a:ext cx="3810000" cy="338554"/>
          </a:xfrm>
          <a:prstGeom prst="rect">
            <a:avLst/>
          </a:prstGeom>
          <a:noFill/>
        </p:spPr>
        <p:txBody>
          <a:bodyPr wrap="square" rtlCol="0">
            <a:spAutoFit/>
          </a:bodyPr>
          <a:lstStyle/>
          <a:p>
            <a:r>
              <a:rPr lang="en-US" sz="1400" dirty="0"/>
              <a:t> </a:t>
            </a:r>
            <a:r>
              <a:rPr lang="en-US" sz="1600" dirty="0"/>
              <a:t>Solomon’s temple to rebuilding of temple</a:t>
            </a:r>
          </a:p>
        </p:txBody>
      </p:sp>
      <p:sp>
        <p:nvSpPr>
          <p:cNvPr id="199" name="TextBox 198"/>
          <p:cNvSpPr txBox="1"/>
          <p:nvPr/>
        </p:nvSpPr>
        <p:spPr>
          <a:xfrm rot="10800000" flipV="1">
            <a:off x="1143000" y="4983685"/>
            <a:ext cx="7315200" cy="584775"/>
          </a:xfrm>
          <a:prstGeom prst="rect">
            <a:avLst/>
          </a:prstGeom>
          <a:noFill/>
        </p:spPr>
        <p:txBody>
          <a:bodyPr wrap="square" rtlCol="0">
            <a:spAutoFit/>
          </a:bodyPr>
          <a:lstStyle/>
          <a:p>
            <a:r>
              <a:rPr lang="en-US" sz="1400" dirty="0"/>
              <a:t>   </a:t>
            </a:r>
            <a:r>
              <a:rPr lang="en-US" sz="1600" dirty="0"/>
              <a:t>The temple---the structural state of the temple corresponds to the spiritual state of       </a:t>
            </a:r>
            <a:br>
              <a:rPr lang="en-US" sz="1600" dirty="0"/>
            </a:br>
            <a:r>
              <a:rPr lang="en-US" sz="1600" dirty="0"/>
              <a:t>   the people   </a:t>
            </a:r>
          </a:p>
        </p:txBody>
      </p:sp>
      <p:sp>
        <p:nvSpPr>
          <p:cNvPr id="200" name="TextBox 199"/>
          <p:cNvSpPr txBox="1"/>
          <p:nvPr/>
        </p:nvSpPr>
        <p:spPr>
          <a:xfrm>
            <a:off x="1828800" y="5410200"/>
            <a:ext cx="6019800" cy="369332"/>
          </a:xfrm>
          <a:prstGeom prst="rect">
            <a:avLst/>
          </a:prstGeom>
          <a:noFill/>
        </p:spPr>
        <p:txBody>
          <a:bodyPr wrap="square" rtlCol="0">
            <a:spAutoFit/>
          </a:bodyPr>
          <a:lstStyle/>
          <a:p>
            <a:r>
              <a:rPr lang="en-US" dirty="0"/>
              <a:t>                   1 Chr.17:29:10-13; 2 Chr. 7:12-22; 16:9</a:t>
            </a:r>
          </a:p>
        </p:txBody>
      </p:sp>
      <p:sp>
        <p:nvSpPr>
          <p:cNvPr id="202" name="TextBox 201"/>
          <p:cNvSpPr txBox="1"/>
          <p:nvPr/>
        </p:nvSpPr>
        <p:spPr>
          <a:xfrm>
            <a:off x="1371600" y="5791200"/>
            <a:ext cx="7010400" cy="523220"/>
          </a:xfrm>
          <a:prstGeom prst="rect">
            <a:avLst/>
          </a:prstGeom>
          <a:noFill/>
        </p:spPr>
        <p:txBody>
          <a:bodyPr wrap="square" rtlCol="0">
            <a:spAutoFit/>
          </a:bodyPr>
          <a:lstStyle/>
          <a:p>
            <a:r>
              <a:rPr lang="en-US" sz="1400" dirty="0"/>
              <a:t>Christ is foretold in the Davidic Covenant (1 Chr. 17) and prefigured in the idealized kings David and Solomon; also the ark and the temple typify Christ’s  power and presence with us. </a:t>
            </a:r>
          </a:p>
        </p:txBody>
      </p:sp>
      <p:sp>
        <p:nvSpPr>
          <p:cNvPr id="4" name="TextBox 3"/>
          <p:cNvSpPr txBox="1"/>
          <p:nvPr/>
        </p:nvSpPr>
        <p:spPr>
          <a:xfrm>
            <a:off x="471055" y="254169"/>
            <a:ext cx="1622307" cy="987623"/>
          </a:xfrm>
          <a:prstGeom prst="rect">
            <a:avLst/>
          </a:prstGeom>
          <a:solidFill>
            <a:schemeClr val="accent1"/>
          </a:solidFill>
        </p:spPr>
        <p:txBody>
          <a:bodyPr wrap="square" rtlCol="0">
            <a:spAutoFit/>
          </a:bodyPr>
          <a:lstStyle/>
          <a:p>
            <a:r>
              <a:rPr lang="en-US" dirty="0"/>
              <a:t>Completed </a:t>
            </a:r>
            <a:r>
              <a:rPr lang="en-US" sz="2000" dirty="0"/>
              <a:t>between</a:t>
            </a:r>
            <a:r>
              <a:rPr lang="en-US" dirty="0"/>
              <a:t> 450 and 400 BC</a:t>
            </a:r>
          </a:p>
        </p:txBody>
      </p:sp>
      <p:sp>
        <p:nvSpPr>
          <p:cNvPr id="6" name="TextBox 5"/>
          <p:cNvSpPr txBox="1"/>
          <p:nvPr/>
        </p:nvSpPr>
        <p:spPr>
          <a:xfrm>
            <a:off x="123226" y="1551575"/>
            <a:ext cx="1179298" cy="1815882"/>
          </a:xfrm>
          <a:prstGeom prst="rect">
            <a:avLst/>
          </a:prstGeom>
          <a:noFill/>
        </p:spPr>
        <p:txBody>
          <a:bodyPr wrap="square" rtlCol="0">
            <a:spAutoFit/>
          </a:bodyPr>
          <a:lstStyle/>
          <a:p>
            <a:r>
              <a:rPr lang="en-US" sz="1400" dirty="0"/>
              <a:t>Hebrew title, </a:t>
            </a:r>
            <a:r>
              <a:rPr lang="en-US" sz="1400" i="1" dirty="0" err="1"/>
              <a:t>dibre</a:t>
            </a:r>
            <a:r>
              <a:rPr lang="en-US" sz="1400" i="1" dirty="0"/>
              <a:t> </a:t>
            </a:r>
            <a:r>
              <a:rPr lang="en-US" sz="1400" i="1" dirty="0" err="1"/>
              <a:t>hayyamim</a:t>
            </a:r>
            <a:r>
              <a:rPr lang="en-US" sz="1400" i="1" dirty="0"/>
              <a:t>, </a:t>
            </a:r>
            <a:r>
              <a:rPr lang="en-US" sz="1400" dirty="0"/>
              <a:t>means “the events (or annals) of the days or years.”</a:t>
            </a:r>
          </a:p>
        </p:txBody>
      </p:sp>
      <p:sp>
        <p:nvSpPr>
          <p:cNvPr id="7" name="TextBox 6"/>
          <p:cNvSpPr txBox="1"/>
          <p:nvPr/>
        </p:nvSpPr>
        <p:spPr>
          <a:xfrm>
            <a:off x="7166832" y="579829"/>
            <a:ext cx="1519968" cy="400110"/>
          </a:xfrm>
          <a:prstGeom prst="rect">
            <a:avLst/>
          </a:prstGeom>
          <a:solidFill>
            <a:schemeClr val="accent1"/>
          </a:solidFill>
          <a:ln>
            <a:solidFill>
              <a:schemeClr val="accent1"/>
            </a:solidFill>
          </a:ln>
        </p:spPr>
        <p:txBody>
          <a:bodyPr wrap="none" rtlCol="0">
            <a:spAutoFit/>
          </a:bodyPr>
          <a:lstStyle/>
          <a:p>
            <a:r>
              <a:rPr lang="en-US" sz="2000" dirty="0"/>
              <a:t>Author</a:t>
            </a:r>
            <a:r>
              <a:rPr lang="en-US" dirty="0"/>
              <a:t> - Ezra</a:t>
            </a:r>
          </a:p>
        </p:txBody>
      </p:sp>
    </p:spTree>
    <p:extLst>
      <p:ext uri="{BB962C8B-B14F-4D97-AF65-F5344CB8AC3E}">
        <p14:creationId xmlns:p14="http://schemas.microsoft.com/office/powerpoint/2010/main" val="331235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78622" y="6211669"/>
            <a:ext cx="7360578" cy="615553"/>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19:6</a:t>
            </a:r>
            <a:r>
              <a:rPr lang="en-US" b="1" i="1" spc="-1" dirty="0">
                <a:latin typeface="Arial" panose="020B0604020202020204" pitchFamily="34" charset="0"/>
                <a:cs typeface="Arial" panose="020B0604020202020204" pitchFamily="34" charset="0"/>
              </a:rPr>
              <a:t>  </a:t>
            </a:r>
            <a:r>
              <a:rPr lang="en-US" sz="1600" b="1" i="1" spc="-1" dirty="0">
                <a:solidFill>
                  <a:srgbClr val="002060"/>
                </a:solidFill>
                <a:latin typeface="Arial" panose="020B0604020202020204" pitchFamily="34" charset="0"/>
                <a:cs typeface="Arial" panose="020B0604020202020204" pitchFamily="34" charset="0"/>
              </a:rPr>
              <a:t>and said to the judges, "Take heed to what you are doing, for you do not judge for man but for the LORD, who is with you in the judgment.</a:t>
            </a:r>
            <a:endParaRPr lang="en-US" sz="1600" b="1" i="1" spc="-1" dirty="0">
              <a:latin typeface="Arial" panose="020B0604020202020204" pitchFamily="34" charset="0"/>
              <a:cs typeface="Arial" panose="020B0604020202020204" pitchFamily="34" charset="0"/>
            </a:endParaRPr>
          </a:p>
        </p:txBody>
      </p:sp>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Judah the Nation</a:t>
            </a:r>
          </a:p>
        </p:txBody>
      </p:sp>
      <p:sp>
        <p:nvSpPr>
          <p:cNvPr id="209" name="CustomShape 2"/>
          <p:cNvSpPr/>
          <p:nvPr/>
        </p:nvSpPr>
        <p:spPr>
          <a:xfrm>
            <a:off x="0" y="1143000"/>
            <a:ext cx="1086840" cy="491626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600" b="0" strike="noStrike" spc="-1" dirty="0">
              <a:latin typeface="Arial"/>
            </a:endParaRPr>
          </a:p>
          <a:p>
            <a:pPr algn="ctr">
              <a:lnSpc>
                <a:spcPct val="100000"/>
              </a:lnSpc>
            </a:pPr>
            <a:r>
              <a:rPr lang="en-US" sz="2200" b="1" spc="-1" dirty="0">
                <a:latin typeface="Arial"/>
              </a:rPr>
              <a:t>14-15</a:t>
            </a:r>
          </a:p>
          <a:p>
            <a:pPr algn="ctr">
              <a:lnSpc>
                <a:spcPct val="100000"/>
              </a:lnSpc>
            </a:pPr>
            <a:endParaRPr lang="en-US" sz="2200" b="1"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1" spc="-1" dirty="0">
              <a:latin typeface="Arial"/>
            </a:endParaRPr>
          </a:p>
          <a:p>
            <a:pPr algn="ctr">
              <a:lnSpc>
                <a:spcPct val="100000"/>
              </a:lnSpc>
            </a:pPr>
            <a:endParaRPr lang="en-US" sz="1200" b="1" spc="-1" dirty="0">
              <a:latin typeface="Arial"/>
            </a:endParaRPr>
          </a:p>
          <a:p>
            <a:pPr algn="ctr">
              <a:lnSpc>
                <a:spcPct val="100000"/>
              </a:lnSpc>
            </a:pPr>
            <a:endParaRPr lang="en-US" sz="1400" b="1" spc="-1" dirty="0">
              <a:latin typeface="Arial"/>
            </a:endParaRPr>
          </a:p>
          <a:p>
            <a:pPr algn="ctr">
              <a:lnSpc>
                <a:spcPct val="100000"/>
              </a:lnSpc>
            </a:pPr>
            <a:endParaRPr lang="en-US" sz="1400" b="1" spc="-1" dirty="0">
              <a:latin typeface="Arial"/>
            </a:endParaRPr>
          </a:p>
          <a:p>
            <a:pPr algn="ctr">
              <a:lnSpc>
                <a:spcPct val="100000"/>
              </a:lnSpc>
            </a:pPr>
            <a:endParaRPr lang="en-US" sz="1200" b="1" spc="-1" dirty="0">
              <a:latin typeface="Arial"/>
            </a:endParaRPr>
          </a:p>
          <a:p>
            <a:pPr algn="ctr">
              <a:lnSpc>
                <a:spcPct val="100000"/>
              </a:lnSpc>
            </a:pPr>
            <a:endParaRPr lang="en-US" sz="1200" b="1" spc="-1" dirty="0">
              <a:latin typeface="Arial"/>
            </a:endParaRPr>
          </a:p>
          <a:p>
            <a:pPr algn="ctr">
              <a:lnSpc>
                <a:spcPct val="100000"/>
              </a:lnSpc>
            </a:pPr>
            <a:r>
              <a:rPr lang="en-US" sz="2200" b="1" spc="-1" dirty="0">
                <a:latin typeface="Arial"/>
              </a:rPr>
              <a:t>17</a:t>
            </a:r>
          </a:p>
          <a:p>
            <a:pPr algn="ctr">
              <a:lnSpc>
                <a:spcPct val="100000"/>
              </a:lnSpc>
            </a:pPr>
            <a:endParaRPr lang="en-US" sz="2200" b="1" strike="noStrike" spc="-1" dirty="0">
              <a:latin typeface="Arial"/>
            </a:endParaRPr>
          </a:p>
          <a:p>
            <a:pPr algn="ctr">
              <a:lnSpc>
                <a:spcPct val="100000"/>
              </a:lnSpc>
            </a:pPr>
            <a:endParaRPr lang="en-US" sz="2200" b="1" spc="-1" dirty="0">
              <a:latin typeface="Arial"/>
            </a:endParaRPr>
          </a:p>
          <a:p>
            <a:pPr algn="ctr">
              <a:lnSpc>
                <a:spcPct val="100000"/>
              </a:lnSpc>
            </a:pPr>
            <a:endParaRPr lang="en-US" sz="1200" b="1" strike="noStrike" spc="-1" dirty="0">
              <a:latin typeface="Arial"/>
            </a:endParaRPr>
          </a:p>
          <a:p>
            <a:pPr algn="ctr">
              <a:lnSpc>
                <a:spcPct val="100000"/>
              </a:lnSpc>
            </a:pPr>
            <a:endParaRPr lang="en-US" sz="1000" b="0" strike="noStrike" spc="-1" dirty="0">
              <a:latin typeface="Arial"/>
            </a:endParaRPr>
          </a:p>
          <a:p>
            <a:pPr algn="ctr">
              <a:lnSpc>
                <a:spcPct val="100000"/>
              </a:lnSpc>
            </a:pPr>
            <a:endParaRPr lang="en-US" sz="800" spc="-1" dirty="0">
              <a:latin typeface="Arial"/>
            </a:endParaRPr>
          </a:p>
          <a:p>
            <a:pPr algn="ctr">
              <a:lnSpc>
                <a:spcPct val="100000"/>
              </a:lnSpc>
            </a:pPr>
            <a:endParaRPr lang="en-US" sz="1000" b="0" strike="noStrike" spc="-1" dirty="0">
              <a:latin typeface="Arial"/>
            </a:endParaRPr>
          </a:p>
          <a:p>
            <a:pPr algn="ctr">
              <a:lnSpc>
                <a:spcPct val="100000"/>
              </a:lnSpc>
            </a:pPr>
            <a:endParaRPr lang="en-US" sz="1000" spc="-1" dirty="0">
              <a:latin typeface="Arial"/>
            </a:endParaRPr>
          </a:p>
          <a:p>
            <a:pPr algn="ctr">
              <a:lnSpc>
                <a:spcPct val="100000"/>
              </a:lnSpc>
            </a:pPr>
            <a:endParaRPr lang="en-US" sz="800" b="0" strike="noStrike" spc="-1" dirty="0">
              <a:latin typeface="Arial"/>
            </a:endParaRPr>
          </a:p>
          <a:p>
            <a:pPr algn="ctr">
              <a:lnSpc>
                <a:spcPct val="100000"/>
              </a:lnSpc>
            </a:pPr>
            <a:r>
              <a:rPr lang="en-US" sz="2200" b="1" spc="-1" dirty="0">
                <a:latin typeface="Arial"/>
              </a:rPr>
              <a:t>19</a:t>
            </a:r>
            <a:endParaRPr lang="en-US" sz="2200" b="0" strike="noStrike" spc="-1" dirty="0">
              <a:latin typeface="Arial"/>
            </a:endParaRPr>
          </a:p>
        </p:txBody>
      </p:sp>
      <p:sp>
        <p:nvSpPr>
          <p:cNvPr id="210" name="CustomShape 3"/>
          <p:cNvSpPr/>
          <p:nvPr/>
        </p:nvSpPr>
        <p:spPr>
          <a:xfrm>
            <a:off x="1086840" y="1143000"/>
            <a:ext cx="8057160" cy="3170872"/>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600" b="0" strike="noStrike" spc="-1" dirty="0">
              <a:latin typeface="Arial"/>
            </a:endParaRPr>
          </a:p>
          <a:p>
            <a:r>
              <a:rPr lang="en-US" sz="2200" b="1" spc="-1" dirty="0" err="1">
                <a:solidFill>
                  <a:srgbClr val="000000"/>
                </a:solidFill>
                <a:latin typeface="Arial"/>
              </a:rPr>
              <a:t>Asa</a:t>
            </a:r>
            <a:r>
              <a:rPr lang="en-US" sz="2200" b="1" spc="-1" dirty="0">
                <a:solidFill>
                  <a:srgbClr val="000000"/>
                </a:solidFill>
                <a:latin typeface="Arial"/>
              </a:rPr>
              <a:t> encouraged the people to follow God. </a:t>
            </a:r>
            <a:endParaRPr lang="en-US" sz="2200" b="0" strike="noStrike" spc="-1" dirty="0">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1200" b="1" spc="-1" dirty="0">
              <a:latin typeface="Arial"/>
            </a:endParaRPr>
          </a:p>
          <a:p>
            <a:pPr>
              <a:lnSpc>
                <a:spcPct val="100000"/>
              </a:lnSpc>
            </a:pPr>
            <a:r>
              <a:rPr lang="en-US" sz="2200" b="1" spc="-1" dirty="0">
                <a:latin typeface="Arial"/>
              </a:rPr>
              <a:t>Jehoshaphat had the Law of Moses taught to the people</a:t>
            </a:r>
            <a:r>
              <a:rPr lang="en-US" sz="2200" b="1" spc="-1" dirty="0">
                <a:solidFill>
                  <a:srgbClr val="000000"/>
                </a:solidFill>
                <a:latin typeface="Arial"/>
              </a:rPr>
              <a:t>.</a:t>
            </a:r>
          </a:p>
          <a:p>
            <a:pPr>
              <a:lnSpc>
                <a:spcPct val="100000"/>
              </a:lnSpc>
            </a:pPr>
            <a:endParaRPr lang="en-US" sz="2200" b="1" spc="-1" dirty="0">
              <a:solidFill>
                <a:srgbClr val="000000"/>
              </a:solidFill>
              <a:latin typeface="Arial"/>
            </a:endParaRPr>
          </a:p>
          <a:p>
            <a:pPr>
              <a:lnSpc>
                <a:spcPct val="100000"/>
              </a:lnSpc>
            </a:pPr>
            <a:endParaRPr lang="en-US" sz="2200" b="1" spc="-1" dirty="0">
              <a:solidFill>
                <a:srgbClr val="000000"/>
              </a:solidFill>
              <a:latin typeface="Arial"/>
            </a:endParaRPr>
          </a:p>
          <a:p>
            <a:pPr>
              <a:lnSpc>
                <a:spcPct val="100000"/>
              </a:lnSpc>
            </a:pPr>
            <a:endParaRPr lang="en-US" sz="2200" b="1" spc="-1" dirty="0">
              <a:solidFill>
                <a:srgbClr val="000000"/>
              </a:solidFill>
              <a:latin typeface="Arial"/>
            </a:endParaRPr>
          </a:p>
          <a:p>
            <a:pPr>
              <a:lnSpc>
                <a:spcPct val="100000"/>
              </a:lnSpc>
            </a:pPr>
            <a:endParaRPr lang="en-US" sz="2200" b="1" spc="-1" dirty="0">
              <a:solidFill>
                <a:srgbClr val="000000"/>
              </a:solidFill>
              <a:latin typeface="Arial"/>
            </a:endParaRPr>
          </a:p>
          <a:p>
            <a:pPr>
              <a:lnSpc>
                <a:spcPct val="100000"/>
              </a:lnSpc>
            </a:pPr>
            <a:endParaRPr lang="en-US" sz="1400" b="1" spc="-1" dirty="0">
              <a:solidFill>
                <a:srgbClr val="000000"/>
              </a:solidFill>
              <a:latin typeface="Arial"/>
            </a:endParaRPr>
          </a:p>
          <a:p>
            <a:pPr>
              <a:lnSpc>
                <a:spcPct val="100000"/>
              </a:lnSpc>
            </a:pPr>
            <a:r>
              <a:rPr lang="en-US" sz="2200" b="1" spc="-1" dirty="0">
                <a:solidFill>
                  <a:srgbClr val="000000"/>
                </a:solidFill>
                <a:latin typeface="Arial"/>
              </a:rPr>
              <a:t>Jehoshaphat appoints judges throughout Judah. </a:t>
            </a:r>
            <a:r>
              <a:rPr lang="en-US" b="1" spc="-1" dirty="0">
                <a:solidFill>
                  <a:srgbClr val="000000"/>
                </a:solidFill>
                <a:latin typeface="Arial"/>
              </a:rPr>
              <a:t>(19:5)</a:t>
            </a:r>
          </a:p>
        </p:txBody>
      </p:sp>
      <p:sp>
        <p:nvSpPr>
          <p:cNvPr id="9" name="TextBox 8"/>
          <p:cNvSpPr txBox="1"/>
          <p:nvPr/>
        </p:nvSpPr>
        <p:spPr>
          <a:xfrm>
            <a:off x="1447800" y="1981200"/>
            <a:ext cx="7391400" cy="2000548"/>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14:4</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 He commanded Judah to seek the LORD God of their fathers, and to observe the law and the commandment.</a:t>
            </a:r>
          </a:p>
          <a:p>
            <a:endParaRPr lang="en-US" sz="6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15:12</a:t>
            </a:r>
            <a:r>
              <a:rPr lang="en-US" b="1" i="1" spc="-1" dirty="0">
                <a:solidFill>
                  <a:srgbClr val="002060"/>
                </a:solidFill>
                <a:latin typeface="Arial" panose="020B0604020202020204" pitchFamily="34" charset="0"/>
                <a:cs typeface="Arial" panose="020B0604020202020204" pitchFamily="34" charset="0"/>
              </a:rPr>
              <a:t>  Then they entered into a covenant to seek the LORD God of their fathers with all their heart and with all their soul;</a:t>
            </a:r>
          </a:p>
          <a:p>
            <a:endParaRPr lang="en-US" sz="6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15:17</a:t>
            </a:r>
            <a:r>
              <a:rPr lang="en-US" b="1" i="1" spc="-1" dirty="0">
                <a:solidFill>
                  <a:srgbClr val="002060"/>
                </a:solidFill>
                <a:latin typeface="Arial" panose="020B0604020202020204" pitchFamily="34" charset="0"/>
                <a:cs typeface="Arial" panose="020B0604020202020204" pitchFamily="34" charset="0"/>
              </a:rPr>
              <a:t>  But the high places were not removed from Israel. Nevertheless the heart of </a:t>
            </a:r>
            <a:r>
              <a:rPr lang="en-US" b="1" i="1" spc="-1" dirty="0" err="1">
                <a:solidFill>
                  <a:srgbClr val="002060"/>
                </a:solidFill>
                <a:latin typeface="Arial" panose="020B0604020202020204" pitchFamily="34" charset="0"/>
                <a:cs typeface="Arial" panose="020B0604020202020204" pitchFamily="34" charset="0"/>
              </a:rPr>
              <a:t>Asa</a:t>
            </a:r>
            <a:r>
              <a:rPr lang="en-US" b="1" i="1" spc="-1" dirty="0">
                <a:solidFill>
                  <a:srgbClr val="002060"/>
                </a:solidFill>
                <a:latin typeface="Arial" panose="020B0604020202020204" pitchFamily="34" charset="0"/>
                <a:cs typeface="Arial" panose="020B0604020202020204" pitchFamily="34" charset="0"/>
              </a:rPr>
              <a:t> was loyal all his days.</a:t>
            </a:r>
            <a:endParaRPr lang="en-US" b="1" spc="-1" dirty="0">
              <a:latin typeface="Arial" panose="020B0604020202020204" pitchFamily="34" charset="0"/>
              <a:cs typeface="Arial" panose="020B0604020202020204" pitchFamily="34" charset="0"/>
            </a:endParaRPr>
          </a:p>
        </p:txBody>
      </p:sp>
      <p:sp>
        <p:nvSpPr>
          <p:cNvPr id="14" name="TextBox 13"/>
          <p:cNvSpPr txBox="1"/>
          <p:nvPr/>
        </p:nvSpPr>
        <p:spPr>
          <a:xfrm>
            <a:off x="1426542" y="4313872"/>
            <a:ext cx="7412658" cy="1600438"/>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17:7</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Also in the third year of his reign he sent his leaders, . . . to teach in the cities of Judah.             </a:t>
            </a:r>
            <a:r>
              <a:rPr lang="en-US" b="1" spc="-1" dirty="0">
                <a:latin typeface="Arial" panose="020B0604020202020204" pitchFamily="34" charset="0"/>
                <a:cs typeface="Arial" panose="020B0604020202020204" pitchFamily="34" charset="0"/>
              </a:rPr>
              <a:t>(~870 BC)</a:t>
            </a:r>
          </a:p>
          <a:p>
            <a:endParaRPr lang="en-US" sz="6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17:9</a:t>
            </a:r>
            <a:r>
              <a:rPr lang="en-US" b="1" i="1" spc="-1" dirty="0">
                <a:solidFill>
                  <a:srgbClr val="002060"/>
                </a:solidFill>
                <a:latin typeface="Arial" panose="020B0604020202020204" pitchFamily="34" charset="0"/>
                <a:cs typeface="Arial" panose="020B0604020202020204" pitchFamily="34" charset="0"/>
              </a:rPr>
              <a:t>  So they taught in Judah, and had the Book of the Law of the LORD with them; they went throughout all the cities of Judah and taught the people.</a:t>
            </a:r>
          </a:p>
        </p:txBody>
      </p:sp>
    </p:spTree>
    <p:extLst>
      <p:ext uri="{BB962C8B-B14F-4D97-AF65-F5344CB8AC3E}">
        <p14:creationId xmlns:p14="http://schemas.microsoft.com/office/powerpoint/2010/main" val="180787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7634" y="5903892"/>
            <a:ext cx="7628844" cy="615553"/>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22:12</a:t>
            </a:r>
            <a:r>
              <a:rPr lang="en-US" b="1" i="1" spc="-1" dirty="0">
                <a:latin typeface="Arial" panose="020B0604020202020204" pitchFamily="34" charset="0"/>
                <a:cs typeface="Arial" panose="020B0604020202020204" pitchFamily="34" charset="0"/>
              </a:rPr>
              <a:t>  </a:t>
            </a:r>
            <a:r>
              <a:rPr lang="en-US" sz="1600" b="1" i="1" spc="-1" dirty="0">
                <a:solidFill>
                  <a:srgbClr val="002060"/>
                </a:solidFill>
                <a:latin typeface="Arial" panose="020B0604020202020204" pitchFamily="34" charset="0"/>
                <a:cs typeface="Arial" panose="020B0604020202020204" pitchFamily="34" charset="0"/>
              </a:rPr>
              <a:t>And he </a:t>
            </a:r>
            <a:r>
              <a:rPr lang="en-US" sz="1600" b="1" spc="-1" dirty="0">
                <a:latin typeface="Arial" panose="020B0604020202020204" pitchFamily="34" charset="0"/>
                <a:cs typeface="Arial" panose="020B0604020202020204" pitchFamily="34" charset="0"/>
              </a:rPr>
              <a:t>(</a:t>
            </a:r>
            <a:r>
              <a:rPr lang="en-US" sz="1600" b="1" spc="-1" dirty="0" err="1">
                <a:latin typeface="Arial" panose="020B0604020202020204" pitchFamily="34" charset="0"/>
                <a:cs typeface="Arial" panose="020B0604020202020204" pitchFamily="34" charset="0"/>
              </a:rPr>
              <a:t>Joash</a:t>
            </a:r>
            <a:r>
              <a:rPr lang="en-US" sz="1600" b="1" spc="-1" dirty="0">
                <a:latin typeface="Arial" panose="020B0604020202020204" pitchFamily="34" charset="0"/>
                <a:cs typeface="Arial" panose="020B0604020202020204" pitchFamily="34" charset="0"/>
              </a:rPr>
              <a:t>) </a:t>
            </a:r>
            <a:r>
              <a:rPr lang="en-US" sz="1600" b="1" i="1" spc="-1" dirty="0">
                <a:solidFill>
                  <a:srgbClr val="002060"/>
                </a:solidFill>
                <a:latin typeface="Arial" panose="020B0604020202020204" pitchFamily="34" charset="0"/>
                <a:cs typeface="Arial" panose="020B0604020202020204" pitchFamily="34" charset="0"/>
              </a:rPr>
              <a:t>was hidden with them </a:t>
            </a:r>
            <a:r>
              <a:rPr lang="en-US" sz="1600" b="1" spc="-1" dirty="0">
                <a:latin typeface="Arial" panose="020B0604020202020204" pitchFamily="34" charset="0"/>
                <a:cs typeface="Arial" panose="020B0604020202020204" pitchFamily="34" charset="0"/>
              </a:rPr>
              <a:t>(Levites) </a:t>
            </a:r>
            <a:r>
              <a:rPr lang="en-US" sz="1600" b="1" i="1" spc="-1" dirty="0">
                <a:solidFill>
                  <a:srgbClr val="002060"/>
                </a:solidFill>
                <a:latin typeface="Arial" panose="020B0604020202020204" pitchFamily="34" charset="0"/>
                <a:cs typeface="Arial" panose="020B0604020202020204" pitchFamily="34" charset="0"/>
              </a:rPr>
              <a:t>in the house of God for six years, while </a:t>
            </a:r>
            <a:r>
              <a:rPr lang="en-US" sz="1600" b="1" i="1" spc="-1" dirty="0" err="1">
                <a:solidFill>
                  <a:srgbClr val="002060"/>
                </a:solidFill>
                <a:latin typeface="Arial" panose="020B0604020202020204" pitchFamily="34" charset="0"/>
                <a:cs typeface="Arial" panose="020B0604020202020204" pitchFamily="34" charset="0"/>
              </a:rPr>
              <a:t>Athaliah</a:t>
            </a:r>
            <a:r>
              <a:rPr lang="en-US" sz="1600" b="1" i="1" spc="-1" dirty="0">
                <a:solidFill>
                  <a:srgbClr val="002060"/>
                </a:solidFill>
                <a:latin typeface="Arial" panose="020B0604020202020204" pitchFamily="34" charset="0"/>
                <a:cs typeface="Arial" panose="020B0604020202020204" pitchFamily="34" charset="0"/>
              </a:rPr>
              <a:t> reigned over the land.   </a:t>
            </a:r>
            <a:r>
              <a:rPr lang="en-US" sz="1600" b="1" spc="-1" dirty="0">
                <a:latin typeface="Arial" panose="020B0604020202020204" pitchFamily="34" charset="0"/>
                <a:cs typeface="Arial" panose="020B0604020202020204" pitchFamily="34" charset="0"/>
              </a:rPr>
              <a:t>(</a:t>
            </a:r>
            <a:r>
              <a:rPr lang="en-US" sz="1600" b="1" spc="-1" dirty="0" err="1">
                <a:latin typeface="Arial" panose="020B0604020202020204" pitchFamily="34" charset="0"/>
                <a:cs typeface="Arial" panose="020B0604020202020204" pitchFamily="34" charset="0"/>
              </a:rPr>
              <a:t>Joash</a:t>
            </a:r>
            <a:r>
              <a:rPr lang="en-US" sz="1600" b="1" spc="-1" dirty="0">
                <a:latin typeface="Arial" panose="020B0604020202020204" pitchFamily="34" charset="0"/>
                <a:cs typeface="Arial" panose="020B0604020202020204" pitchFamily="34" charset="0"/>
              </a:rPr>
              <a:t> became king at 7)</a:t>
            </a:r>
          </a:p>
        </p:txBody>
      </p:sp>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Judah the Nation</a:t>
            </a:r>
          </a:p>
        </p:txBody>
      </p:sp>
      <p:sp>
        <p:nvSpPr>
          <p:cNvPr id="209" name="CustomShape 2"/>
          <p:cNvSpPr/>
          <p:nvPr/>
        </p:nvSpPr>
        <p:spPr>
          <a:xfrm>
            <a:off x="41760" y="1295399"/>
            <a:ext cx="1045080" cy="49162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800" b="0" strike="noStrike" spc="-1" dirty="0">
              <a:latin typeface="Arial"/>
            </a:endParaRPr>
          </a:p>
          <a:p>
            <a:pPr algn="ctr">
              <a:lnSpc>
                <a:spcPct val="100000"/>
              </a:lnSpc>
            </a:pPr>
            <a:r>
              <a:rPr lang="en-US" sz="2200" b="1" spc="-1" dirty="0">
                <a:latin typeface="Arial"/>
              </a:rPr>
              <a:t>21</a:t>
            </a:r>
          </a:p>
          <a:p>
            <a:pPr algn="ctr">
              <a:lnSpc>
                <a:spcPct val="100000"/>
              </a:lnSpc>
            </a:pPr>
            <a:endParaRPr lang="en-US" sz="2200" b="1"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1" spc="-1" dirty="0">
              <a:latin typeface="Arial"/>
            </a:endParaRPr>
          </a:p>
          <a:p>
            <a:pPr algn="ctr">
              <a:lnSpc>
                <a:spcPct val="100000"/>
              </a:lnSpc>
            </a:pPr>
            <a:endParaRPr lang="en-US" sz="2200" b="1" spc="-1" dirty="0">
              <a:latin typeface="Arial"/>
            </a:endParaRPr>
          </a:p>
          <a:p>
            <a:pPr algn="ctr">
              <a:lnSpc>
                <a:spcPct val="100000"/>
              </a:lnSpc>
            </a:pPr>
            <a:endParaRPr lang="en-US" sz="2200" b="1" spc="-1" dirty="0">
              <a:latin typeface="Arial"/>
            </a:endParaRPr>
          </a:p>
          <a:p>
            <a:pPr algn="ctr">
              <a:lnSpc>
                <a:spcPct val="100000"/>
              </a:lnSpc>
            </a:pPr>
            <a:endParaRPr lang="en-US" sz="2200" b="1" spc="-1" dirty="0">
              <a:latin typeface="Arial"/>
            </a:endParaRPr>
          </a:p>
          <a:p>
            <a:pPr algn="ctr">
              <a:lnSpc>
                <a:spcPct val="100000"/>
              </a:lnSpc>
            </a:pPr>
            <a:endParaRPr lang="en-US" sz="800" b="1" spc="-1" dirty="0">
              <a:latin typeface="Arial"/>
            </a:endParaRPr>
          </a:p>
          <a:p>
            <a:pPr algn="ctr">
              <a:lnSpc>
                <a:spcPct val="100000"/>
              </a:lnSpc>
            </a:pPr>
            <a:endParaRPr lang="en-US" sz="800" b="1" spc="-1" dirty="0">
              <a:latin typeface="Arial"/>
            </a:endParaRPr>
          </a:p>
          <a:p>
            <a:pPr algn="ctr">
              <a:lnSpc>
                <a:spcPct val="100000"/>
              </a:lnSpc>
            </a:pPr>
            <a:endParaRPr lang="en-US" sz="800" b="1" spc="-1" dirty="0">
              <a:latin typeface="Arial"/>
            </a:endParaRPr>
          </a:p>
          <a:p>
            <a:pPr algn="ctr">
              <a:lnSpc>
                <a:spcPct val="100000"/>
              </a:lnSpc>
            </a:pPr>
            <a:endParaRPr lang="en-US" sz="800" b="1" spc="-1" dirty="0">
              <a:latin typeface="Arial"/>
            </a:endParaRPr>
          </a:p>
          <a:p>
            <a:pPr algn="ctr">
              <a:lnSpc>
                <a:spcPct val="100000"/>
              </a:lnSpc>
            </a:pPr>
            <a:endParaRPr lang="en-US" sz="1000" b="1" spc="-1" dirty="0">
              <a:latin typeface="Arial"/>
            </a:endParaRPr>
          </a:p>
          <a:p>
            <a:pPr algn="ctr">
              <a:lnSpc>
                <a:spcPct val="100000"/>
              </a:lnSpc>
            </a:pPr>
            <a:r>
              <a:rPr lang="en-US" sz="2200" b="1" spc="-1" dirty="0">
                <a:latin typeface="Arial"/>
              </a:rPr>
              <a:t>22</a:t>
            </a:r>
          </a:p>
          <a:p>
            <a:pPr algn="ctr">
              <a:lnSpc>
                <a:spcPct val="100000"/>
              </a:lnSpc>
            </a:pPr>
            <a:endParaRPr lang="en-US" sz="2200" b="1"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p:txBody>
      </p:sp>
      <p:sp>
        <p:nvSpPr>
          <p:cNvPr id="210" name="CustomShape 3"/>
          <p:cNvSpPr/>
          <p:nvPr/>
        </p:nvSpPr>
        <p:spPr>
          <a:xfrm>
            <a:off x="1086840" y="1296240"/>
            <a:ext cx="7932960" cy="35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800" b="0" strike="noStrike" spc="-1" dirty="0">
              <a:latin typeface="Arial"/>
            </a:endParaRPr>
          </a:p>
          <a:p>
            <a:r>
              <a:rPr lang="en-US" sz="2200" b="1" spc="-1" dirty="0" err="1">
                <a:solidFill>
                  <a:srgbClr val="000000"/>
                </a:solidFill>
                <a:latin typeface="Arial"/>
              </a:rPr>
              <a:t>Jehoram</a:t>
            </a:r>
            <a:r>
              <a:rPr lang="en-US" sz="2200" b="1" spc="-1" dirty="0">
                <a:solidFill>
                  <a:srgbClr val="000000"/>
                </a:solidFill>
                <a:latin typeface="Arial"/>
              </a:rPr>
              <a:t> becomes king and kills all his brothers; Marries </a:t>
            </a:r>
            <a:r>
              <a:rPr lang="en-US" sz="2200" b="1" spc="-1" dirty="0" err="1">
                <a:solidFill>
                  <a:srgbClr val="000000"/>
                </a:solidFill>
                <a:latin typeface="Arial"/>
              </a:rPr>
              <a:t>Athaliah</a:t>
            </a:r>
            <a:r>
              <a:rPr lang="en-US" sz="2200" b="1" spc="-1" dirty="0">
                <a:solidFill>
                  <a:srgbClr val="000000"/>
                </a:solidFill>
                <a:latin typeface="Arial"/>
              </a:rPr>
              <a:t>, daughter of Ahab &amp; Jezebel; God afflicts him.</a:t>
            </a:r>
            <a:endParaRPr lang="en-US" sz="2200" b="0" strike="noStrike" spc="-1" dirty="0">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latin typeface="Arial"/>
            </a:endParaRPr>
          </a:p>
          <a:p>
            <a:pPr>
              <a:lnSpc>
                <a:spcPct val="100000"/>
              </a:lnSpc>
            </a:pPr>
            <a:endParaRPr lang="en-US" sz="1200" b="1" spc="-1" dirty="0">
              <a:latin typeface="Arial"/>
            </a:endParaRPr>
          </a:p>
          <a:p>
            <a:pPr>
              <a:lnSpc>
                <a:spcPct val="100000"/>
              </a:lnSpc>
            </a:pPr>
            <a:r>
              <a:rPr lang="en-US" sz="2200" b="1" spc="-1" dirty="0" err="1">
                <a:latin typeface="Arial"/>
              </a:rPr>
              <a:t>Ahaziah</a:t>
            </a:r>
            <a:r>
              <a:rPr lang="en-US" sz="2200" b="1" spc="-1" dirty="0">
                <a:latin typeface="Arial"/>
              </a:rPr>
              <a:t> </a:t>
            </a:r>
            <a:r>
              <a:rPr lang="en-US" sz="2000" b="1" spc="-1" dirty="0">
                <a:latin typeface="Arial"/>
              </a:rPr>
              <a:t>(son of </a:t>
            </a:r>
            <a:r>
              <a:rPr lang="en-US" sz="2000" b="1" spc="-1" dirty="0" err="1">
                <a:latin typeface="Arial"/>
              </a:rPr>
              <a:t>Jehoram</a:t>
            </a:r>
            <a:r>
              <a:rPr lang="en-US" sz="2000" b="1" spc="-1" dirty="0">
                <a:latin typeface="Arial"/>
              </a:rPr>
              <a:t> &amp; </a:t>
            </a:r>
            <a:r>
              <a:rPr lang="en-US" sz="2000" b="1" spc="-1" dirty="0" err="1">
                <a:latin typeface="Arial"/>
              </a:rPr>
              <a:t>Athaliah</a:t>
            </a:r>
            <a:r>
              <a:rPr lang="en-US" sz="2000" b="1" spc="-1" dirty="0">
                <a:latin typeface="Arial"/>
              </a:rPr>
              <a:t>) </a:t>
            </a:r>
            <a:r>
              <a:rPr lang="en-US" sz="2200" b="1" spc="-1" dirty="0">
                <a:latin typeface="Arial"/>
              </a:rPr>
              <a:t>made king, but killed by Jehu of Israel after only 1 year; </a:t>
            </a:r>
            <a:r>
              <a:rPr lang="en-US" sz="2200" b="1" spc="-1" dirty="0" err="1">
                <a:latin typeface="Arial"/>
              </a:rPr>
              <a:t>Athaliah</a:t>
            </a:r>
            <a:r>
              <a:rPr lang="en-US" sz="2200" b="1" spc="-1" dirty="0">
                <a:latin typeface="Arial"/>
              </a:rPr>
              <a:t> kills all heirs but one, and makes herself queen; </a:t>
            </a:r>
            <a:r>
              <a:rPr lang="en-US" sz="2200" b="1" spc="-1" dirty="0" err="1">
                <a:latin typeface="Arial"/>
              </a:rPr>
              <a:t>Joash</a:t>
            </a:r>
            <a:r>
              <a:rPr lang="en-US" sz="2200" b="1" spc="-1" dirty="0">
                <a:latin typeface="Arial"/>
              </a:rPr>
              <a:t> hidden by aunt</a:t>
            </a:r>
            <a:r>
              <a:rPr lang="en-US" sz="2200" b="1" spc="-1" dirty="0">
                <a:solidFill>
                  <a:srgbClr val="000000"/>
                </a:solidFill>
                <a:latin typeface="Arial"/>
              </a:rPr>
              <a:t>.</a:t>
            </a:r>
          </a:p>
        </p:txBody>
      </p:sp>
      <p:sp>
        <p:nvSpPr>
          <p:cNvPr id="9" name="TextBox 8"/>
          <p:cNvSpPr txBox="1"/>
          <p:nvPr/>
        </p:nvSpPr>
        <p:spPr>
          <a:xfrm>
            <a:off x="1217634" y="2514600"/>
            <a:ext cx="7628844" cy="2308324"/>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21:12-15</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 And a letter came to him from Elijah the prophet, saying, Thus says the LORD God of your father David: because you have not walked in the ways of Jehoshaphat your father, or in the ways of </a:t>
            </a:r>
            <a:r>
              <a:rPr lang="en-US" b="1" i="1" spc="-1" dirty="0" err="1">
                <a:solidFill>
                  <a:srgbClr val="002060"/>
                </a:solidFill>
                <a:latin typeface="Arial" panose="020B0604020202020204" pitchFamily="34" charset="0"/>
                <a:cs typeface="Arial" panose="020B0604020202020204" pitchFamily="34" charset="0"/>
              </a:rPr>
              <a:t>Asa</a:t>
            </a:r>
            <a:r>
              <a:rPr lang="en-US" b="1" i="1" spc="-1" dirty="0">
                <a:solidFill>
                  <a:srgbClr val="002060"/>
                </a:solidFill>
                <a:latin typeface="Arial" panose="020B0604020202020204" pitchFamily="34" charset="0"/>
                <a:cs typeface="Arial" panose="020B0604020202020204" pitchFamily="34" charset="0"/>
              </a:rPr>
              <a:t> king of Judah, but have walked in the way of the kings of Israel, and have made Judah and the inhabitants of Jerusalem to play the harlot . . . and also have killed your brothers . . . behold, the LORD will strike your people with a serious affliction . . . and you will become very sick with a disease . . .</a:t>
            </a:r>
            <a:endParaRPr lang="en-US" b="1" spc="-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69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Judah the Nation</a:t>
            </a:r>
          </a:p>
        </p:txBody>
      </p:sp>
      <p:sp>
        <p:nvSpPr>
          <p:cNvPr id="209" name="CustomShape 2"/>
          <p:cNvSpPr/>
          <p:nvPr/>
        </p:nvSpPr>
        <p:spPr>
          <a:xfrm>
            <a:off x="0" y="1143000"/>
            <a:ext cx="1086840" cy="491626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600" b="0" strike="noStrike" spc="-1" dirty="0">
              <a:latin typeface="Arial"/>
            </a:endParaRPr>
          </a:p>
          <a:p>
            <a:pPr algn="ctr">
              <a:lnSpc>
                <a:spcPct val="100000"/>
              </a:lnSpc>
            </a:pPr>
            <a:r>
              <a:rPr lang="en-US" sz="2200" b="1" spc="-1" dirty="0">
                <a:latin typeface="Arial"/>
              </a:rPr>
              <a:t>26</a:t>
            </a:r>
          </a:p>
          <a:p>
            <a:pPr algn="ctr">
              <a:lnSpc>
                <a:spcPct val="100000"/>
              </a:lnSpc>
            </a:pPr>
            <a:endParaRPr lang="en-US" sz="2200" b="1"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1" spc="-1" dirty="0">
              <a:latin typeface="Arial"/>
            </a:endParaRPr>
          </a:p>
          <a:p>
            <a:pPr algn="ctr">
              <a:lnSpc>
                <a:spcPct val="100000"/>
              </a:lnSpc>
            </a:pPr>
            <a:endParaRPr lang="en-US" sz="2200" b="1" spc="-1" dirty="0">
              <a:latin typeface="Arial"/>
            </a:endParaRPr>
          </a:p>
          <a:p>
            <a:pPr algn="ctr">
              <a:lnSpc>
                <a:spcPct val="100000"/>
              </a:lnSpc>
            </a:pPr>
            <a:endParaRPr lang="en-US" sz="800" b="1" spc="-1" dirty="0">
              <a:latin typeface="Arial"/>
            </a:endParaRPr>
          </a:p>
          <a:p>
            <a:pPr algn="ctr">
              <a:lnSpc>
                <a:spcPct val="100000"/>
              </a:lnSpc>
            </a:pPr>
            <a:endParaRPr lang="en-US" sz="800" b="1" spc="-1" dirty="0">
              <a:latin typeface="Arial"/>
            </a:endParaRPr>
          </a:p>
          <a:p>
            <a:pPr algn="ctr">
              <a:lnSpc>
                <a:spcPct val="100000"/>
              </a:lnSpc>
            </a:pPr>
            <a:endParaRPr lang="en-US" sz="800" b="1" spc="-1" dirty="0">
              <a:latin typeface="Arial"/>
            </a:endParaRPr>
          </a:p>
          <a:p>
            <a:pPr algn="ctr">
              <a:lnSpc>
                <a:spcPct val="100000"/>
              </a:lnSpc>
            </a:pPr>
            <a:endParaRPr lang="en-US" sz="800" b="1" spc="-1" dirty="0">
              <a:latin typeface="Arial"/>
            </a:endParaRPr>
          </a:p>
          <a:p>
            <a:pPr algn="ctr">
              <a:lnSpc>
                <a:spcPct val="100000"/>
              </a:lnSpc>
            </a:pPr>
            <a:endParaRPr lang="en-US" sz="1200" b="1" spc="-1" dirty="0">
              <a:latin typeface="Arial"/>
            </a:endParaRPr>
          </a:p>
          <a:p>
            <a:pPr algn="ctr">
              <a:lnSpc>
                <a:spcPct val="100000"/>
              </a:lnSpc>
            </a:pPr>
            <a:endParaRPr lang="en-US" sz="2000" b="1" spc="-1" dirty="0">
              <a:latin typeface="Arial"/>
            </a:endParaRPr>
          </a:p>
          <a:p>
            <a:pPr algn="ctr">
              <a:lnSpc>
                <a:spcPct val="100000"/>
              </a:lnSpc>
            </a:pPr>
            <a:r>
              <a:rPr lang="en-US" sz="2200" b="1" spc="-1" dirty="0">
                <a:latin typeface="Arial"/>
              </a:rPr>
              <a:t>28</a:t>
            </a: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p:txBody>
      </p:sp>
      <p:sp>
        <p:nvSpPr>
          <p:cNvPr id="210" name="CustomShape 3"/>
          <p:cNvSpPr/>
          <p:nvPr/>
        </p:nvSpPr>
        <p:spPr>
          <a:xfrm>
            <a:off x="1086840" y="1143000"/>
            <a:ext cx="8057160" cy="5333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600" b="0" strike="noStrike" spc="-1" dirty="0">
              <a:latin typeface="Arial"/>
            </a:endParaRPr>
          </a:p>
          <a:p>
            <a:r>
              <a:rPr lang="en-US" sz="2200" b="1" spc="-1" dirty="0" err="1">
                <a:solidFill>
                  <a:srgbClr val="000000"/>
                </a:solidFill>
                <a:latin typeface="Arial"/>
              </a:rPr>
              <a:t>Uzziah</a:t>
            </a:r>
            <a:r>
              <a:rPr lang="en-US" sz="2200" b="1" spc="-1" dirty="0">
                <a:solidFill>
                  <a:srgbClr val="000000"/>
                </a:solidFill>
                <a:latin typeface="Arial"/>
              </a:rPr>
              <a:t> made king &amp; did right; But was derailed by pride; For punishment, God struck him with leprosy.</a:t>
            </a:r>
            <a:endParaRPr lang="en-US" sz="2200" b="0" strike="noStrike" spc="-1" dirty="0">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2200" b="1" spc="-1" dirty="0">
              <a:latin typeface="Arial"/>
            </a:endParaRPr>
          </a:p>
          <a:p>
            <a:pPr>
              <a:lnSpc>
                <a:spcPct val="100000"/>
              </a:lnSpc>
            </a:pPr>
            <a:endParaRPr lang="en-US" sz="2000" b="1" spc="-1" dirty="0">
              <a:latin typeface="Arial"/>
            </a:endParaRPr>
          </a:p>
          <a:p>
            <a:pPr>
              <a:lnSpc>
                <a:spcPct val="100000"/>
              </a:lnSpc>
            </a:pPr>
            <a:r>
              <a:rPr lang="en-US" sz="2200" b="1" spc="-1" dirty="0">
                <a:solidFill>
                  <a:srgbClr val="000000"/>
                </a:solidFill>
                <a:latin typeface="Arial"/>
              </a:rPr>
              <a:t>After 137 years of good kings, Ahaz becomes King; He closes up the temple and worships Baal instead.</a:t>
            </a:r>
          </a:p>
          <a:p>
            <a:pPr>
              <a:lnSpc>
                <a:spcPct val="100000"/>
              </a:lnSpc>
            </a:pPr>
            <a:endParaRPr lang="en-US" sz="2200" b="1" spc="-1" dirty="0">
              <a:solidFill>
                <a:srgbClr val="000000"/>
              </a:solidFill>
              <a:latin typeface="Arial"/>
            </a:endParaRPr>
          </a:p>
        </p:txBody>
      </p:sp>
      <p:sp>
        <p:nvSpPr>
          <p:cNvPr id="14" name="TextBox 13"/>
          <p:cNvSpPr txBox="1"/>
          <p:nvPr/>
        </p:nvSpPr>
        <p:spPr>
          <a:xfrm>
            <a:off x="1308242" y="4980563"/>
            <a:ext cx="7558356" cy="1877437"/>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28:2-3</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 For he walked in the ways of the kings of Israel, and made molded images for the </a:t>
            </a:r>
            <a:r>
              <a:rPr lang="en-US" b="1" i="1" spc="-1" dirty="0" err="1">
                <a:solidFill>
                  <a:srgbClr val="002060"/>
                </a:solidFill>
                <a:latin typeface="Arial" panose="020B0604020202020204" pitchFamily="34" charset="0"/>
                <a:cs typeface="Arial" panose="020B0604020202020204" pitchFamily="34" charset="0"/>
              </a:rPr>
              <a:t>Baals</a:t>
            </a:r>
            <a:r>
              <a:rPr lang="en-US" b="1" i="1" spc="-1" dirty="0">
                <a:solidFill>
                  <a:srgbClr val="002060"/>
                </a:solidFill>
                <a:latin typeface="Arial" panose="020B0604020202020204" pitchFamily="34" charset="0"/>
                <a:cs typeface="Arial" panose="020B0604020202020204" pitchFamily="34" charset="0"/>
              </a:rPr>
              <a:t>.  He burned incense in the Valley of the Son of </a:t>
            </a:r>
            <a:r>
              <a:rPr lang="en-US" b="1" i="1" spc="-1" dirty="0" err="1">
                <a:solidFill>
                  <a:srgbClr val="002060"/>
                </a:solidFill>
                <a:latin typeface="Arial" panose="020B0604020202020204" pitchFamily="34" charset="0"/>
                <a:cs typeface="Arial" panose="020B0604020202020204" pitchFamily="34" charset="0"/>
              </a:rPr>
              <a:t>Hinnom</a:t>
            </a:r>
            <a:r>
              <a:rPr lang="en-US" b="1" i="1" spc="-1" dirty="0">
                <a:solidFill>
                  <a:srgbClr val="002060"/>
                </a:solidFill>
                <a:latin typeface="Arial" panose="020B0604020202020204" pitchFamily="34" charset="0"/>
                <a:cs typeface="Arial" panose="020B0604020202020204" pitchFamily="34" charset="0"/>
              </a:rPr>
              <a:t>, and burned his children in the fire . . .</a:t>
            </a:r>
          </a:p>
          <a:p>
            <a:endParaRPr lang="en-US" sz="6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28:19</a:t>
            </a:r>
            <a:r>
              <a:rPr lang="en-US" b="1" i="1" spc="-1" dirty="0">
                <a:solidFill>
                  <a:srgbClr val="002060"/>
                </a:solidFill>
                <a:latin typeface="Arial" panose="020B0604020202020204" pitchFamily="34" charset="0"/>
                <a:cs typeface="Arial" panose="020B0604020202020204" pitchFamily="34" charset="0"/>
              </a:rPr>
              <a:t>  For the LORD brought Judah low because of Ahaz, for he had encouraged moral decline in Judah and had been continually unfaithful to the LORD.</a:t>
            </a:r>
          </a:p>
        </p:txBody>
      </p:sp>
      <p:sp>
        <p:nvSpPr>
          <p:cNvPr id="9" name="TextBox 8"/>
          <p:cNvSpPr txBox="1"/>
          <p:nvPr/>
        </p:nvSpPr>
        <p:spPr>
          <a:xfrm>
            <a:off x="1295399" y="2362200"/>
            <a:ext cx="7512980" cy="1969770"/>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26:5</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He </a:t>
            </a:r>
            <a:r>
              <a:rPr lang="en-US" b="1" spc="-1" dirty="0">
                <a:latin typeface="Arial" panose="020B0604020202020204" pitchFamily="34" charset="0"/>
                <a:cs typeface="Arial" panose="020B0604020202020204" pitchFamily="34" charset="0"/>
              </a:rPr>
              <a:t>(</a:t>
            </a:r>
            <a:r>
              <a:rPr lang="en-US" b="1" spc="-1" dirty="0" err="1">
                <a:latin typeface="Arial" panose="020B0604020202020204" pitchFamily="34" charset="0"/>
                <a:cs typeface="Arial" panose="020B0604020202020204" pitchFamily="34" charset="0"/>
              </a:rPr>
              <a:t>Uzziah</a:t>
            </a:r>
            <a:r>
              <a:rPr lang="en-US" b="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sought God in the days of Zechariah . . . and as long as he sought the LORD, God made him prosper.</a:t>
            </a:r>
          </a:p>
          <a:p>
            <a:endParaRPr lang="en-US" sz="6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26:16  </a:t>
            </a:r>
            <a:r>
              <a:rPr lang="en-US" b="1" i="1" spc="-1" dirty="0">
                <a:solidFill>
                  <a:srgbClr val="002060"/>
                </a:solidFill>
                <a:latin typeface="Arial" panose="020B0604020202020204" pitchFamily="34" charset="0"/>
                <a:cs typeface="Arial" panose="020B0604020202020204" pitchFamily="34" charset="0"/>
              </a:rPr>
              <a:t>But when he was strong his heart was lifted up, to his destruction, for he transgressed against the LORD his God by entering the temple of the LORD to burn incense on the altar.</a:t>
            </a:r>
          </a:p>
          <a:p>
            <a:endParaRPr lang="en-US" sz="6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26:21  </a:t>
            </a:r>
            <a:r>
              <a:rPr lang="en-US" b="1" i="1" spc="-1" dirty="0">
                <a:solidFill>
                  <a:srgbClr val="002060"/>
                </a:solidFill>
                <a:latin typeface="Arial" panose="020B0604020202020204" pitchFamily="34" charset="0"/>
                <a:cs typeface="Arial" panose="020B0604020202020204" pitchFamily="34" charset="0"/>
              </a:rPr>
              <a:t>King </a:t>
            </a:r>
            <a:r>
              <a:rPr lang="en-US" b="1" i="1" spc="-1" dirty="0" err="1">
                <a:solidFill>
                  <a:srgbClr val="002060"/>
                </a:solidFill>
                <a:latin typeface="Arial" panose="020B0604020202020204" pitchFamily="34" charset="0"/>
                <a:cs typeface="Arial" panose="020B0604020202020204" pitchFamily="34" charset="0"/>
              </a:rPr>
              <a:t>Uzziah</a:t>
            </a:r>
            <a:r>
              <a:rPr lang="en-US" b="1" i="1" spc="-1" dirty="0">
                <a:solidFill>
                  <a:srgbClr val="002060"/>
                </a:solidFill>
                <a:latin typeface="Arial" panose="020B0604020202020204" pitchFamily="34" charset="0"/>
                <a:cs typeface="Arial" panose="020B0604020202020204" pitchFamily="34" charset="0"/>
              </a:rPr>
              <a:t> was a leper until the day of his death.</a:t>
            </a:r>
          </a:p>
        </p:txBody>
      </p:sp>
    </p:spTree>
    <p:extLst>
      <p:ext uri="{BB962C8B-B14F-4D97-AF65-F5344CB8AC3E}">
        <p14:creationId xmlns:p14="http://schemas.microsoft.com/office/powerpoint/2010/main" val="1455776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Judah the Nation</a:t>
            </a:r>
          </a:p>
        </p:txBody>
      </p:sp>
      <p:sp>
        <p:nvSpPr>
          <p:cNvPr id="209" name="CustomShape 2"/>
          <p:cNvSpPr/>
          <p:nvPr/>
        </p:nvSpPr>
        <p:spPr>
          <a:xfrm>
            <a:off x="41760" y="1295399"/>
            <a:ext cx="1045080" cy="49162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800" b="0" strike="noStrike" spc="-1" dirty="0">
              <a:latin typeface="Arial"/>
            </a:endParaRPr>
          </a:p>
          <a:p>
            <a:pPr algn="ctr">
              <a:lnSpc>
                <a:spcPct val="100000"/>
              </a:lnSpc>
            </a:pPr>
            <a:r>
              <a:rPr lang="en-US" sz="2200" b="1" spc="-1" dirty="0">
                <a:latin typeface="Arial"/>
              </a:rPr>
              <a:t>29-30</a:t>
            </a:r>
          </a:p>
          <a:p>
            <a:pPr algn="ctr">
              <a:lnSpc>
                <a:spcPct val="100000"/>
              </a:lnSpc>
            </a:pPr>
            <a:endParaRPr lang="en-US" sz="2200" b="1"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1" spc="-1" dirty="0">
              <a:latin typeface="Arial"/>
            </a:endParaRPr>
          </a:p>
          <a:p>
            <a:pPr algn="ctr">
              <a:lnSpc>
                <a:spcPct val="100000"/>
              </a:lnSpc>
            </a:pPr>
            <a:endParaRPr lang="en-US" sz="800" b="1" spc="-1" dirty="0">
              <a:latin typeface="Arial"/>
            </a:endParaRPr>
          </a:p>
          <a:p>
            <a:pPr algn="ctr">
              <a:lnSpc>
                <a:spcPct val="100000"/>
              </a:lnSpc>
            </a:pPr>
            <a:endParaRPr lang="en-US" sz="2000" b="1" spc="-1" dirty="0">
              <a:latin typeface="Arial"/>
            </a:endParaRPr>
          </a:p>
          <a:p>
            <a:pPr algn="ctr">
              <a:lnSpc>
                <a:spcPct val="100000"/>
              </a:lnSpc>
            </a:pPr>
            <a:endParaRPr lang="en-US" sz="2000" b="1" spc="-1" dirty="0">
              <a:latin typeface="Arial"/>
            </a:endParaRPr>
          </a:p>
          <a:p>
            <a:pPr algn="ctr">
              <a:lnSpc>
                <a:spcPct val="100000"/>
              </a:lnSpc>
            </a:pPr>
            <a:endParaRPr lang="en-US" sz="2000" b="1" spc="-1" dirty="0">
              <a:latin typeface="Arial"/>
            </a:endParaRPr>
          </a:p>
          <a:p>
            <a:pPr algn="ctr">
              <a:lnSpc>
                <a:spcPct val="100000"/>
              </a:lnSpc>
            </a:pPr>
            <a:endParaRPr lang="en-US" sz="2000" b="1" spc="-1" dirty="0">
              <a:latin typeface="Arial"/>
            </a:endParaRPr>
          </a:p>
          <a:p>
            <a:pPr algn="ctr">
              <a:lnSpc>
                <a:spcPct val="100000"/>
              </a:lnSpc>
            </a:pPr>
            <a:r>
              <a:rPr lang="en-US" sz="2200" b="1" spc="-1" dirty="0">
                <a:latin typeface="Arial"/>
              </a:rPr>
              <a:t>31-32</a:t>
            </a: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p:txBody>
      </p:sp>
      <p:sp>
        <p:nvSpPr>
          <p:cNvPr id="210" name="CustomShape 3"/>
          <p:cNvSpPr/>
          <p:nvPr/>
        </p:nvSpPr>
        <p:spPr>
          <a:xfrm>
            <a:off x="1086840" y="1296240"/>
            <a:ext cx="7932960" cy="35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800" b="0" strike="noStrike" spc="-1" dirty="0">
              <a:latin typeface="Arial"/>
            </a:endParaRPr>
          </a:p>
          <a:p>
            <a:r>
              <a:rPr lang="en-US" sz="2200" b="1" spc="-1" dirty="0">
                <a:solidFill>
                  <a:srgbClr val="000000"/>
                </a:solidFill>
                <a:latin typeface="Arial"/>
              </a:rPr>
              <a:t>Hezekiah becomes king; Restores the Passover feast.</a:t>
            </a:r>
            <a:endParaRPr lang="en-US" sz="2200" b="0" strike="noStrike" spc="-1" dirty="0">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latin typeface="Arial"/>
            </a:endParaRPr>
          </a:p>
          <a:p>
            <a:pPr>
              <a:lnSpc>
                <a:spcPct val="100000"/>
              </a:lnSpc>
            </a:pPr>
            <a:endParaRPr lang="en-US" sz="1400" b="1" spc="-1" dirty="0">
              <a:latin typeface="Arial"/>
            </a:endParaRPr>
          </a:p>
          <a:p>
            <a:pPr>
              <a:lnSpc>
                <a:spcPct val="100000"/>
              </a:lnSpc>
            </a:pPr>
            <a:r>
              <a:rPr lang="en-US" sz="2200" b="1" spc="-1" dirty="0">
                <a:latin typeface="Arial"/>
              </a:rPr>
              <a:t>Hezekiah makes reforms &amp; prospers; God defeats the attack of Sennacherib on Jerusalem</a:t>
            </a:r>
            <a:r>
              <a:rPr lang="en-US" sz="2200" b="1" spc="-1" dirty="0">
                <a:solidFill>
                  <a:srgbClr val="000000"/>
                </a:solidFill>
                <a:latin typeface="Arial"/>
              </a:rPr>
              <a:t>.</a:t>
            </a:r>
          </a:p>
          <a:p>
            <a:pPr>
              <a:lnSpc>
                <a:spcPct val="100000"/>
              </a:lnSpc>
            </a:pPr>
            <a:endParaRPr lang="en-US" sz="2200" b="1" spc="-1" dirty="0">
              <a:solidFill>
                <a:srgbClr val="000000"/>
              </a:solidFill>
              <a:latin typeface="Arial"/>
            </a:endParaRPr>
          </a:p>
          <a:p>
            <a:pPr>
              <a:lnSpc>
                <a:spcPct val="100000"/>
              </a:lnSpc>
            </a:pPr>
            <a:endParaRPr lang="en-US" sz="2200" b="1" spc="-1" dirty="0">
              <a:solidFill>
                <a:srgbClr val="000000"/>
              </a:solidFill>
              <a:latin typeface="Arial"/>
            </a:endParaRPr>
          </a:p>
        </p:txBody>
      </p:sp>
      <p:sp>
        <p:nvSpPr>
          <p:cNvPr id="14" name="TextBox 13"/>
          <p:cNvSpPr txBox="1"/>
          <p:nvPr/>
        </p:nvSpPr>
        <p:spPr>
          <a:xfrm>
            <a:off x="1228618" y="5228272"/>
            <a:ext cx="7558356" cy="1477328"/>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31:20-21</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Thus Hezekiah did throughout all Judah, and he did what was good and right and true before the LORD his God. And in every work that he began in the service of the house of God, in the law and in the commandment, to seek his God, he did it with all his heart. So he prospered.</a:t>
            </a:r>
          </a:p>
        </p:txBody>
      </p:sp>
      <p:sp>
        <p:nvSpPr>
          <p:cNvPr id="9" name="TextBox 8"/>
          <p:cNvSpPr txBox="1"/>
          <p:nvPr/>
        </p:nvSpPr>
        <p:spPr>
          <a:xfrm>
            <a:off x="1295400" y="2209800"/>
            <a:ext cx="7512978" cy="2277547"/>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29:3</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 In the first year of his reign, in the first month, he opened the doors of the house of the LORD and repaired them.</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29:10  </a:t>
            </a:r>
            <a:r>
              <a:rPr lang="en-US" b="1" i="1" spc="-1" dirty="0">
                <a:solidFill>
                  <a:srgbClr val="002060"/>
                </a:solidFill>
                <a:latin typeface="Arial" panose="020B0604020202020204" pitchFamily="34" charset="0"/>
                <a:cs typeface="Arial" panose="020B0604020202020204" pitchFamily="34" charset="0"/>
              </a:rPr>
              <a:t>Now it is in my heart to make a covenant with the LORD God of Israel, that His fierce wrath may turn away from us.</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30:26  </a:t>
            </a:r>
            <a:r>
              <a:rPr lang="en-US" b="1" i="1" spc="-1" dirty="0">
                <a:solidFill>
                  <a:srgbClr val="002060"/>
                </a:solidFill>
                <a:latin typeface="Arial" panose="020B0604020202020204" pitchFamily="34" charset="0"/>
                <a:cs typeface="Arial" panose="020B0604020202020204" pitchFamily="34" charset="0"/>
              </a:rPr>
              <a:t>So there was great joy in Jerusalem, for since the time of Solomon the son of David, king of Israel, there had been nothing like this in Jerusalem.</a:t>
            </a:r>
          </a:p>
        </p:txBody>
      </p:sp>
      <p:cxnSp>
        <p:nvCxnSpPr>
          <p:cNvPr id="10" name="Straight Connector 9"/>
          <p:cNvCxnSpPr/>
          <p:nvPr/>
        </p:nvCxnSpPr>
        <p:spPr>
          <a:xfrm>
            <a:off x="1295400" y="3581400"/>
            <a:ext cx="7512978"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019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Judah the Nation</a:t>
            </a:r>
          </a:p>
        </p:txBody>
      </p:sp>
      <p:sp>
        <p:nvSpPr>
          <p:cNvPr id="209" name="CustomShape 2"/>
          <p:cNvSpPr/>
          <p:nvPr/>
        </p:nvSpPr>
        <p:spPr>
          <a:xfrm>
            <a:off x="-54480" y="1295399"/>
            <a:ext cx="1045080" cy="49162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800" b="0" strike="noStrike" spc="-1" dirty="0">
              <a:latin typeface="Arial"/>
            </a:endParaRPr>
          </a:p>
          <a:p>
            <a:pPr algn="ctr">
              <a:lnSpc>
                <a:spcPct val="100000"/>
              </a:lnSpc>
            </a:pPr>
            <a:r>
              <a:rPr lang="en-US" sz="2200" b="1" spc="-1" dirty="0">
                <a:latin typeface="Arial"/>
              </a:rPr>
              <a:t>33</a:t>
            </a:r>
          </a:p>
          <a:p>
            <a:pPr algn="ctr">
              <a:lnSpc>
                <a:spcPct val="100000"/>
              </a:lnSpc>
            </a:pPr>
            <a:endParaRPr lang="en-US" sz="2200" b="1"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1" spc="-1" dirty="0">
              <a:latin typeface="Arial"/>
            </a:endParaRPr>
          </a:p>
          <a:p>
            <a:pPr algn="ctr">
              <a:lnSpc>
                <a:spcPct val="100000"/>
              </a:lnSpc>
            </a:pPr>
            <a:endParaRPr lang="en-US" sz="2200" b="1" spc="-1" dirty="0">
              <a:latin typeface="Arial"/>
            </a:endParaRPr>
          </a:p>
          <a:p>
            <a:pPr algn="ctr">
              <a:lnSpc>
                <a:spcPct val="100000"/>
              </a:lnSpc>
            </a:pPr>
            <a:endParaRPr lang="en-US" sz="2200" b="1" spc="-1" dirty="0">
              <a:latin typeface="Arial"/>
            </a:endParaRPr>
          </a:p>
          <a:p>
            <a:pPr algn="ctr">
              <a:lnSpc>
                <a:spcPct val="100000"/>
              </a:lnSpc>
            </a:pPr>
            <a:endParaRPr lang="en-US" sz="2200" b="1" strike="noStrike" spc="-1" dirty="0">
              <a:latin typeface="Arial"/>
            </a:endParaRPr>
          </a:p>
        </p:txBody>
      </p:sp>
      <p:sp>
        <p:nvSpPr>
          <p:cNvPr id="210" name="CustomShape 3"/>
          <p:cNvSpPr/>
          <p:nvPr/>
        </p:nvSpPr>
        <p:spPr>
          <a:xfrm>
            <a:off x="914400" y="1296240"/>
            <a:ext cx="7932960" cy="479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800" b="0" strike="noStrike" spc="-1" dirty="0">
              <a:latin typeface="Arial"/>
            </a:endParaRPr>
          </a:p>
          <a:p>
            <a:r>
              <a:rPr lang="en-US" sz="2200" b="1" spc="-1" dirty="0">
                <a:solidFill>
                  <a:srgbClr val="000000"/>
                </a:solidFill>
                <a:latin typeface="Arial"/>
              </a:rPr>
              <a:t>Manasseh becomes king; Did much evil, but repented.</a:t>
            </a:r>
            <a:endParaRPr lang="en-US" sz="2200" b="0" strike="noStrike" spc="-1" dirty="0">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a:p>
            <a:pPr>
              <a:lnSpc>
                <a:spcPct val="100000"/>
              </a:lnSpc>
            </a:pPr>
            <a:endParaRPr lang="en-US" sz="2200" b="1" spc="-1" dirty="0">
              <a:solidFill>
                <a:srgbClr val="000000"/>
              </a:solidFill>
              <a:latin typeface="Arial"/>
            </a:endParaRPr>
          </a:p>
        </p:txBody>
      </p:sp>
      <p:sp>
        <p:nvSpPr>
          <p:cNvPr id="9" name="TextBox 8"/>
          <p:cNvSpPr txBox="1"/>
          <p:nvPr/>
        </p:nvSpPr>
        <p:spPr>
          <a:xfrm>
            <a:off x="1219200" y="2209800"/>
            <a:ext cx="7628160" cy="3939540"/>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33:3</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 For he rebuilt the high places which Hezekiah his father had broken down; he raised up altars for the </a:t>
            </a:r>
            <a:r>
              <a:rPr lang="en-US" b="1" i="1" spc="-1" dirty="0" err="1">
                <a:solidFill>
                  <a:srgbClr val="002060"/>
                </a:solidFill>
                <a:latin typeface="Arial" panose="020B0604020202020204" pitchFamily="34" charset="0"/>
                <a:cs typeface="Arial" panose="020B0604020202020204" pitchFamily="34" charset="0"/>
              </a:rPr>
              <a:t>Baals</a:t>
            </a:r>
            <a:r>
              <a:rPr lang="en-US" b="1" i="1" spc="-1" dirty="0">
                <a:solidFill>
                  <a:srgbClr val="002060"/>
                </a:solidFill>
                <a:latin typeface="Arial" panose="020B0604020202020204" pitchFamily="34" charset="0"/>
                <a:cs typeface="Arial" panose="020B0604020202020204" pitchFamily="34" charset="0"/>
              </a:rPr>
              <a:t>, and made wooden images; and he worshiped all the host of heaven and served them.</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33:10-11  </a:t>
            </a:r>
            <a:r>
              <a:rPr lang="en-US" b="1" i="1" spc="-1" dirty="0">
                <a:solidFill>
                  <a:srgbClr val="002060"/>
                </a:solidFill>
                <a:latin typeface="Arial" panose="020B0604020202020204" pitchFamily="34" charset="0"/>
                <a:cs typeface="Arial" panose="020B0604020202020204" pitchFamily="34" charset="0"/>
              </a:rPr>
              <a:t>And the LORD spoke to Manasseh and his people, but they would not listen. Therefore the LORD brought upon them the captains of the army of the king of Assyria, who took Manasseh with hooks, bound him with bronze fetters, and carried him off to Babylon.</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33:12-13</a:t>
            </a:r>
            <a:r>
              <a:rPr lang="en-US" b="1" i="1" spc="-1" dirty="0">
                <a:solidFill>
                  <a:srgbClr val="002060"/>
                </a:solidFill>
                <a:latin typeface="Arial" panose="020B0604020202020204" pitchFamily="34" charset="0"/>
                <a:cs typeface="Arial" panose="020B0604020202020204" pitchFamily="34" charset="0"/>
              </a:rPr>
              <a:t>  Now when he was in affliction, he implored the LORD his God, and humbled himself greatly before the God of his fathers, and prayed to Him; and He received his entreaty, heard his supplication, and brought him back to Jerusalem into his kingdom. Then Manasseh knew that the LORD was God.</a:t>
            </a:r>
          </a:p>
        </p:txBody>
      </p:sp>
    </p:spTree>
    <p:extLst>
      <p:ext uri="{BB962C8B-B14F-4D97-AF65-F5344CB8AC3E}">
        <p14:creationId xmlns:p14="http://schemas.microsoft.com/office/powerpoint/2010/main" val="628889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Judah the Nation</a:t>
            </a:r>
          </a:p>
        </p:txBody>
      </p:sp>
      <p:sp>
        <p:nvSpPr>
          <p:cNvPr id="209" name="CustomShape 2"/>
          <p:cNvSpPr/>
          <p:nvPr/>
        </p:nvSpPr>
        <p:spPr>
          <a:xfrm>
            <a:off x="0" y="1179731"/>
            <a:ext cx="1086840" cy="331606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800" b="0" strike="noStrike" spc="-1" dirty="0">
              <a:latin typeface="Arial"/>
            </a:endParaRPr>
          </a:p>
          <a:p>
            <a:pPr algn="ctr">
              <a:lnSpc>
                <a:spcPct val="100000"/>
              </a:lnSpc>
            </a:pPr>
            <a:r>
              <a:rPr lang="en-US" sz="2200" b="1" spc="-1" dirty="0">
                <a:latin typeface="Arial"/>
              </a:rPr>
              <a:t>34</a:t>
            </a:r>
          </a:p>
          <a:p>
            <a:pPr algn="ctr">
              <a:lnSpc>
                <a:spcPct val="100000"/>
              </a:lnSpc>
            </a:pPr>
            <a:endParaRPr lang="en-US" sz="2200" b="1"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1"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p:txBody>
      </p:sp>
      <p:sp>
        <p:nvSpPr>
          <p:cNvPr id="210" name="CustomShape 3"/>
          <p:cNvSpPr/>
          <p:nvPr/>
        </p:nvSpPr>
        <p:spPr>
          <a:xfrm>
            <a:off x="1086840" y="1184321"/>
            <a:ext cx="8057160" cy="193987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800" b="0" strike="noStrike" spc="-1" dirty="0">
              <a:latin typeface="Arial"/>
            </a:endParaRPr>
          </a:p>
          <a:p>
            <a:r>
              <a:rPr lang="en-US" sz="2200" b="1" spc="-1" dirty="0">
                <a:solidFill>
                  <a:srgbClr val="000000"/>
                </a:solidFill>
                <a:latin typeface="Arial"/>
              </a:rPr>
              <a:t>Josiah becomes king; Ruled for 31 years &amp; did right; Reformed Judah’s worship; Found the Book of the Law</a:t>
            </a:r>
            <a:endParaRPr lang="en-US" sz="2200" b="0" strike="noStrike" spc="-1" dirty="0">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p:txBody>
      </p:sp>
      <p:sp>
        <p:nvSpPr>
          <p:cNvPr id="9" name="TextBox 8"/>
          <p:cNvSpPr txBox="1"/>
          <p:nvPr/>
        </p:nvSpPr>
        <p:spPr>
          <a:xfrm>
            <a:off x="1295400" y="2362200"/>
            <a:ext cx="7620000" cy="4524315"/>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34:2</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 And he did what was right in the sight of the LORD, and walked in the ways of his father David; he did not turn aside to the right hand or to the left.</a:t>
            </a:r>
          </a:p>
          <a:p>
            <a:r>
              <a:rPr lang="en-US" b="1" spc="-1" dirty="0">
                <a:latin typeface="Arial" panose="020B0604020202020204" pitchFamily="34" charset="0"/>
                <a:cs typeface="Arial" panose="020B0604020202020204" pitchFamily="34" charset="0"/>
              </a:rPr>
              <a:t>34:3b-4   </a:t>
            </a:r>
            <a:r>
              <a:rPr lang="en-US" b="1" i="1" spc="-1" dirty="0">
                <a:solidFill>
                  <a:srgbClr val="002060"/>
                </a:solidFill>
                <a:latin typeface="Arial" panose="020B0604020202020204" pitchFamily="34" charset="0"/>
                <a:cs typeface="Arial" panose="020B0604020202020204" pitchFamily="34" charset="0"/>
              </a:rPr>
              <a:t>. . . in the twelfth year he began to purge Judah and Jerusalem of the high places, the wooden images, the carved images, and the molded images. They broke down the altars of the </a:t>
            </a:r>
            <a:r>
              <a:rPr lang="en-US" b="1" i="1" spc="-1" dirty="0" err="1">
                <a:solidFill>
                  <a:srgbClr val="002060"/>
                </a:solidFill>
                <a:latin typeface="Arial" panose="020B0604020202020204" pitchFamily="34" charset="0"/>
                <a:cs typeface="Arial" panose="020B0604020202020204" pitchFamily="34" charset="0"/>
              </a:rPr>
              <a:t>Baals</a:t>
            </a:r>
            <a:r>
              <a:rPr lang="en-US" b="1" i="1" spc="-1" dirty="0">
                <a:solidFill>
                  <a:srgbClr val="002060"/>
                </a:solidFill>
                <a:latin typeface="Arial" panose="020B0604020202020204" pitchFamily="34" charset="0"/>
                <a:cs typeface="Arial" panose="020B0604020202020204" pitchFamily="34" charset="0"/>
              </a:rPr>
              <a:t> in his presence, and the incense altars which were above them he cut down; and the wooden images, the carved images, and the molded images he broke in pieces,                         </a:t>
            </a:r>
            <a:r>
              <a:rPr lang="en-US" b="1" spc="-1" dirty="0">
                <a:latin typeface="Arial" panose="020B0604020202020204" pitchFamily="34" charset="0"/>
                <a:cs typeface="Arial" panose="020B0604020202020204" pitchFamily="34" charset="0"/>
              </a:rPr>
              <a:t>(~629 BC)</a:t>
            </a:r>
          </a:p>
          <a:p>
            <a:r>
              <a:rPr lang="en-US" b="1" spc="-1" dirty="0">
                <a:latin typeface="Arial" panose="020B0604020202020204" pitchFamily="34" charset="0"/>
                <a:cs typeface="Arial" panose="020B0604020202020204" pitchFamily="34" charset="0"/>
              </a:rPr>
              <a:t>34:14</a:t>
            </a:r>
            <a:r>
              <a:rPr lang="en-US" b="1" i="1" spc="-1" dirty="0">
                <a:solidFill>
                  <a:srgbClr val="002060"/>
                </a:solidFill>
                <a:latin typeface="Arial" panose="020B0604020202020204" pitchFamily="34" charset="0"/>
                <a:cs typeface="Arial" panose="020B0604020202020204" pitchFamily="34" charset="0"/>
              </a:rPr>
              <a:t>  Now when they brought out the money that was brought into the house of the LORD, </a:t>
            </a:r>
            <a:r>
              <a:rPr lang="en-US" b="1" i="1" spc="-1" dirty="0" err="1">
                <a:solidFill>
                  <a:srgbClr val="002060"/>
                </a:solidFill>
                <a:latin typeface="Arial" panose="020B0604020202020204" pitchFamily="34" charset="0"/>
                <a:cs typeface="Arial" panose="020B0604020202020204" pitchFamily="34" charset="0"/>
              </a:rPr>
              <a:t>Hilkiah</a:t>
            </a:r>
            <a:r>
              <a:rPr lang="en-US" b="1" i="1" spc="-1" dirty="0">
                <a:solidFill>
                  <a:srgbClr val="002060"/>
                </a:solidFill>
                <a:latin typeface="Arial" panose="020B0604020202020204" pitchFamily="34" charset="0"/>
                <a:cs typeface="Arial" panose="020B0604020202020204" pitchFamily="34" charset="0"/>
              </a:rPr>
              <a:t> the priest found the Book of the Law of the LORD given by Moses.</a:t>
            </a:r>
          </a:p>
          <a:p>
            <a:r>
              <a:rPr lang="en-US" b="1" spc="-1" dirty="0">
                <a:latin typeface="Arial" panose="020B0604020202020204" pitchFamily="34" charset="0"/>
                <a:cs typeface="Arial" panose="020B0604020202020204" pitchFamily="34" charset="0"/>
              </a:rPr>
              <a:t>34:31</a:t>
            </a:r>
            <a:r>
              <a:rPr lang="en-US" b="1" i="1" spc="-1" dirty="0">
                <a:solidFill>
                  <a:srgbClr val="002060"/>
                </a:solidFill>
                <a:latin typeface="Arial" panose="020B0604020202020204" pitchFamily="34" charset="0"/>
                <a:cs typeface="Arial" panose="020B0604020202020204" pitchFamily="34" charset="0"/>
              </a:rPr>
              <a:t> Then the king stood in his place and made a covenant before the LORD, to follow the LORD, and to keep His commandments and His testimonies and His statutes with all his heart and all his soul, to perform the words of the covenant that were written in this book.</a:t>
            </a:r>
          </a:p>
        </p:txBody>
      </p:sp>
      <p:cxnSp>
        <p:nvCxnSpPr>
          <p:cNvPr id="4" name="Straight Connector 3"/>
          <p:cNvCxnSpPr/>
          <p:nvPr/>
        </p:nvCxnSpPr>
        <p:spPr>
          <a:xfrm>
            <a:off x="1295400" y="3200400"/>
            <a:ext cx="7620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4876800"/>
            <a:ext cx="7620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5715000"/>
            <a:ext cx="7620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95400" y="6858000"/>
            <a:ext cx="762000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94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Judah the Nation</a:t>
            </a:r>
          </a:p>
        </p:txBody>
      </p:sp>
      <p:sp>
        <p:nvSpPr>
          <p:cNvPr id="209" name="CustomShape 2"/>
          <p:cNvSpPr/>
          <p:nvPr/>
        </p:nvSpPr>
        <p:spPr>
          <a:xfrm>
            <a:off x="-76200" y="1219200"/>
            <a:ext cx="1163040" cy="5562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800" b="0" strike="noStrike" spc="-1" dirty="0">
              <a:latin typeface="Arial"/>
            </a:endParaRPr>
          </a:p>
          <a:p>
            <a:pPr algn="ctr">
              <a:lnSpc>
                <a:spcPct val="100000"/>
              </a:lnSpc>
            </a:pPr>
            <a:r>
              <a:rPr lang="en-US" sz="2200" b="1" spc="-1" dirty="0">
                <a:latin typeface="Arial"/>
              </a:rPr>
              <a:t>36</a:t>
            </a:r>
          </a:p>
          <a:p>
            <a:pPr algn="ctr">
              <a:lnSpc>
                <a:spcPct val="100000"/>
              </a:lnSpc>
            </a:pPr>
            <a:endParaRPr lang="en-US" sz="2200" b="1"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p:txBody>
      </p:sp>
      <p:sp>
        <p:nvSpPr>
          <p:cNvPr id="210" name="CustomShape 3"/>
          <p:cNvSpPr/>
          <p:nvPr/>
        </p:nvSpPr>
        <p:spPr>
          <a:xfrm>
            <a:off x="1086840" y="1220040"/>
            <a:ext cx="8057160" cy="35805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800" b="0" strike="noStrike" spc="-1" dirty="0">
              <a:latin typeface="Arial"/>
            </a:endParaRPr>
          </a:p>
          <a:p>
            <a:r>
              <a:rPr lang="en-US" sz="2200" b="1" spc="-1" dirty="0">
                <a:solidFill>
                  <a:srgbClr val="000000"/>
                </a:solidFill>
                <a:latin typeface="Arial"/>
              </a:rPr>
              <a:t>Final days of Judah; Evil kings led to captivity in Babylon</a:t>
            </a:r>
            <a:endParaRPr lang="en-US" sz="2200" b="0" strike="noStrike" spc="-1" dirty="0">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endParaRPr lang="en-US" sz="2200" b="1" spc="-1" dirty="0">
              <a:solidFill>
                <a:srgbClr val="000000"/>
              </a:solidFill>
              <a:latin typeface="Arial"/>
            </a:endParaRPr>
          </a:p>
          <a:p>
            <a:pPr>
              <a:lnSpc>
                <a:spcPct val="100000"/>
              </a:lnSpc>
            </a:pPr>
            <a:endParaRPr lang="en-US" sz="1200" b="1" spc="-1" dirty="0">
              <a:solidFill>
                <a:srgbClr val="000000"/>
              </a:solidFill>
              <a:latin typeface="Arial"/>
            </a:endParaRPr>
          </a:p>
          <a:p>
            <a:pPr>
              <a:lnSpc>
                <a:spcPct val="100000"/>
              </a:lnSpc>
            </a:pPr>
            <a:endParaRPr lang="en-US" sz="2200" b="1" spc="-1" dirty="0">
              <a:solidFill>
                <a:srgbClr val="000000"/>
              </a:solidFill>
              <a:latin typeface="Arial"/>
            </a:endParaRPr>
          </a:p>
          <a:p>
            <a:pPr>
              <a:lnSpc>
                <a:spcPct val="100000"/>
              </a:lnSpc>
            </a:pPr>
            <a:endParaRPr lang="en-US" sz="2200" b="1" spc="-1" dirty="0">
              <a:solidFill>
                <a:srgbClr val="000000"/>
              </a:solidFill>
              <a:latin typeface="Arial"/>
            </a:endParaRPr>
          </a:p>
          <a:p>
            <a:pPr>
              <a:lnSpc>
                <a:spcPct val="100000"/>
              </a:lnSpc>
            </a:pPr>
            <a:endParaRPr lang="en-US" sz="2200" b="1" spc="-1" dirty="0">
              <a:solidFill>
                <a:srgbClr val="000000"/>
              </a:solidFill>
              <a:latin typeface="Arial"/>
            </a:endParaRPr>
          </a:p>
        </p:txBody>
      </p:sp>
      <p:sp>
        <p:nvSpPr>
          <p:cNvPr id="9" name="TextBox 8"/>
          <p:cNvSpPr txBox="1"/>
          <p:nvPr/>
        </p:nvSpPr>
        <p:spPr>
          <a:xfrm>
            <a:off x="1305420" y="2108061"/>
            <a:ext cx="7620000" cy="3939540"/>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36:5-6</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 </a:t>
            </a:r>
            <a:r>
              <a:rPr lang="en-US" b="1" i="1" spc="-1" dirty="0" err="1">
                <a:solidFill>
                  <a:srgbClr val="002060"/>
                </a:solidFill>
                <a:latin typeface="Arial" panose="020B0604020202020204" pitchFamily="34" charset="0"/>
                <a:cs typeface="Arial" panose="020B0604020202020204" pitchFamily="34" charset="0"/>
              </a:rPr>
              <a:t>Jehoiakim</a:t>
            </a:r>
            <a:r>
              <a:rPr lang="en-US" b="1" i="1" spc="-1" dirty="0">
                <a:solidFill>
                  <a:srgbClr val="002060"/>
                </a:solidFill>
                <a:latin typeface="Arial" panose="020B0604020202020204" pitchFamily="34" charset="0"/>
                <a:cs typeface="Arial" panose="020B0604020202020204" pitchFamily="34" charset="0"/>
              </a:rPr>
              <a:t> . . . did evil in the sight of the LORD his God. Nebuchadnezzar king of Babylon came up against him, and bound him in bronze fetters to carry him off to Babylon.</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36:9-10  </a:t>
            </a:r>
            <a:r>
              <a:rPr lang="en-US" b="1" i="1" spc="-1" dirty="0" err="1">
                <a:solidFill>
                  <a:srgbClr val="002060"/>
                </a:solidFill>
                <a:latin typeface="Arial" panose="020B0604020202020204" pitchFamily="34" charset="0"/>
                <a:cs typeface="Arial" panose="020B0604020202020204" pitchFamily="34" charset="0"/>
              </a:rPr>
              <a:t>Jehoiachin</a:t>
            </a:r>
            <a:r>
              <a:rPr lang="en-US" b="1" i="1" spc="-1" dirty="0">
                <a:solidFill>
                  <a:srgbClr val="002060"/>
                </a:solidFill>
                <a:latin typeface="Arial" panose="020B0604020202020204" pitchFamily="34" charset="0"/>
                <a:cs typeface="Arial" panose="020B0604020202020204" pitchFamily="34" charset="0"/>
              </a:rPr>
              <a:t> . . . did evil in the sight of the LORD.  At the turn of the year King Nebuchadnezzar summoned him and took him to Babylon, with the costly articles from the house of the LORD, and made Zedekiah, </a:t>
            </a:r>
            <a:r>
              <a:rPr lang="en-US" b="1" i="1" spc="-1" dirty="0" err="1">
                <a:solidFill>
                  <a:srgbClr val="002060"/>
                </a:solidFill>
                <a:latin typeface="Arial" panose="020B0604020202020204" pitchFamily="34" charset="0"/>
                <a:cs typeface="Arial" panose="020B0604020202020204" pitchFamily="34" charset="0"/>
              </a:rPr>
              <a:t>Jehoiakim's</a:t>
            </a:r>
            <a:r>
              <a:rPr lang="en-US" b="1" i="1" spc="-1" dirty="0">
                <a:solidFill>
                  <a:srgbClr val="002060"/>
                </a:solidFill>
                <a:latin typeface="Arial" panose="020B0604020202020204" pitchFamily="34" charset="0"/>
                <a:cs typeface="Arial" panose="020B0604020202020204" pitchFamily="34" charset="0"/>
              </a:rPr>
              <a:t> brother, king over Judah.</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36:11-13  </a:t>
            </a:r>
            <a:r>
              <a:rPr lang="en-US" b="1" i="1" spc="-1" dirty="0">
                <a:solidFill>
                  <a:srgbClr val="002060"/>
                </a:solidFill>
                <a:latin typeface="Arial" panose="020B0604020202020204" pitchFamily="34" charset="0"/>
                <a:cs typeface="Arial" panose="020B0604020202020204" pitchFamily="34" charset="0"/>
              </a:rPr>
              <a:t>Zedekiah . . . did evil in the sight of the LORD his God, and did not humble himself before Jeremiah the prophet, who spoke from the mouth of the LORD.  And he also rebelled against King Nebuchadnezzar, who had made him swear an oath by God; but he stiffened his neck and hardened his heart against turning to the LORD God of Israel.</a:t>
            </a:r>
          </a:p>
        </p:txBody>
      </p:sp>
    </p:spTree>
    <p:extLst>
      <p:ext uri="{BB962C8B-B14F-4D97-AF65-F5344CB8AC3E}">
        <p14:creationId xmlns:p14="http://schemas.microsoft.com/office/powerpoint/2010/main" val="223003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685800" y="408600"/>
            <a:ext cx="788700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Exile &amp; Return from Captivity</a:t>
            </a:r>
          </a:p>
        </p:txBody>
      </p:sp>
      <p:sp>
        <p:nvSpPr>
          <p:cNvPr id="210" name="CustomShape 3"/>
          <p:cNvSpPr/>
          <p:nvPr/>
        </p:nvSpPr>
        <p:spPr>
          <a:xfrm>
            <a:off x="609600" y="4191000"/>
            <a:ext cx="8077200" cy="20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2000" b="1" dirty="0">
                <a:latin typeface="Arial" panose="020B0604020202020204" pitchFamily="34" charset="0"/>
                <a:cs typeface="Arial" panose="020B0604020202020204" pitchFamily="34" charset="0"/>
              </a:rPr>
              <a:t>2 Chronicles ends with the proclamation of Cyrus regarding the Israelites return to Jerusalem, as God uses a pagan king to release the people.  This leads us to the book of Ezra and the rebuilding of Jerusalem, the temple and the reestablishment of the Law.  </a:t>
            </a:r>
          </a:p>
        </p:txBody>
      </p:sp>
      <p:sp>
        <p:nvSpPr>
          <p:cNvPr id="3" name="TextBox 2"/>
          <p:cNvSpPr txBox="1"/>
          <p:nvPr/>
        </p:nvSpPr>
        <p:spPr>
          <a:xfrm>
            <a:off x="609600" y="1600200"/>
            <a:ext cx="8077200" cy="2246769"/>
          </a:xfrm>
          <a:prstGeom prst="rect">
            <a:avLst/>
          </a:prstGeom>
          <a:noFill/>
        </p:spPr>
        <p:txBody>
          <a:bodyPr wrap="square" rtlCol="0">
            <a:spAutoFit/>
          </a:bodyPr>
          <a:lstStyle/>
          <a:p>
            <a:r>
              <a:rPr lang="en-US" sz="2200" b="1" u="sng" dirty="0">
                <a:latin typeface="Arial" panose="020B0604020202020204" pitchFamily="34" charset="0"/>
                <a:cs typeface="Arial" panose="020B0604020202020204" pitchFamily="34" charset="0"/>
              </a:rPr>
              <a:t>God’s Judgment on Judah</a:t>
            </a:r>
            <a:r>
              <a:rPr lang="en-US" sz="2200" b="1" dirty="0">
                <a:latin typeface="Arial" panose="020B0604020202020204" pitchFamily="34" charset="0"/>
                <a:cs typeface="Arial" panose="020B0604020202020204" pitchFamily="34" charset="0"/>
              </a:rPr>
              <a:t>:</a:t>
            </a:r>
          </a:p>
          <a:p>
            <a:endParaRPr lang="en-US" sz="10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36:19-21  </a:t>
            </a:r>
            <a:r>
              <a:rPr lang="en-US" b="1" i="1" dirty="0">
                <a:solidFill>
                  <a:srgbClr val="002060"/>
                </a:solidFill>
                <a:latin typeface="Arial" panose="020B0604020202020204" pitchFamily="34" charset="0"/>
                <a:cs typeface="Arial" panose="020B0604020202020204" pitchFamily="34" charset="0"/>
              </a:rPr>
              <a:t>Then they burned the house of God, broke down the wall of Jerusalem, burned all its palaces with fire, and destroyed all its precious possessions.  And those who escaped from the sword he carried away to Babylon, where they became servants to him and his sons until the rule of the kingdom of Persia, to fulfill the word of the LORD by the mouth of Jeremiah . . . to fulfill seventy years.                  </a:t>
            </a:r>
            <a:r>
              <a:rPr lang="en-US" b="1" dirty="0">
                <a:latin typeface="Arial" panose="020B0604020202020204" pitchFamily="34" charset="0"/>
                <a:cs typeface="Arial" panose="020B0604020202020204" pitchFamily="34" charset="0"/>
              </a:rPr>
              <a:t> (586 BC)</a:t>
            </a:r>
          </a:p>
        </p:txBody>
      </p:sp>
      <p:sp>
        <p:nvSpPr>
          <p:cNvPr id="4" name="Rectangle 3"/>
          <p:cNvSpPr/>
          <p:nvPr/>
        </p:nvSpPr>
        <p:spPr>
          <a:xfrm>
            <a:off x="533400" y="2057400"/>
            <a:ext cx="8153400" cy="17895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375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Applications</a:t>
            </a:r>
          </a:p>
        </p:txBody>
      </p:sp>
      <p:sp>
        <p:nvSpPr>
          <p:cNvPr id="210" name="CustomShape 3"/>
          <p:cNvSpPr/>
          <p:nvPr/>
        </p:nvSpPr>
        <p:spPr>
          <a:xfrm>
            <a:off x="-152400" y="1219200"/>
            <a:ext cx="8991600" cy="381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endParaRPr lang="en-US" sz="2000" b="1" dirty="0">
              <a:latin typeface="Arial" panose="020B0604020202020204" pitchFamily="34" charset="0"/>
              <a:cs typeface="Arial" panose="020B0604020202020204" pitchFamily="34" charset="0"/>
            </a:endParaRPr>
          </a:p>
          <a:p>
            <a:pPr marL="914400" lvl="1" indent="-457200">
              <a:buFont typeface="+mj-lt"/>
              <a:buAutoNum type="arabicPeriod"/>
            </a:pPr>
            <a:r>
              <a:rPr lang="en-US" sz="2000" b="1" dirty="0">
                <a:latin typeface="Arial" panose="020B0604020202020204" pitchFamily="34" charset="0"/>
                <a:cs typeface="Arial" panose="020B0604020202020204" pitchFamily="34" charset="0"/>
              </a:rPr>
              <a:t>We need a place of worship (a parallel for the temple) to maintain our hearts in God’s service.  Serving God acceptably has its roots in Old Testament history.  </a:t>
            </a:r>
          </a:p>
          <a:p>
            <a:pPr marL="914400" lvl="1" indent="-457200">
              <a:buFont typeface="+mj-lt"/>
              <a:buAutoNum type="arabicPeriod"/>
            </a:pPr>
            <a:r>
              <a:rPr lang="en-US" sz="2000" b="1" dirty="0">
                <a:latin typeface="Arial" panose="020B0604020202020204" pitchFamily="34" charset="0"/>
                <a:cs typeface="Arial" panose="020B0604020202020204" pitchFamily="34" charset="0"/>
              </a:rPr>
              <a:t>God can use a pagan leader for His purposes, such as Cyrus of Persia, who allowed God’s chosen people to return to Jerusalem.  </a:t>
            </a:r>
          </a:p>
          <a:p>
            <a:pPr marL="914400" lvl="1" indent="-457200">
              <a:buFont typeface="+mj-lt"/>
              <a:buAutoNum type="arabicPeriod"/>
            </a:pPr>
            <a:r>
              <a:rPr lang="en-US" sz="2000" b="1" dirty="0">
                <a:latin typeface="Arial" panose="020B0604020202020204" pitchFamily="34" charset="0"/>
                <a:cs typeface="Arial" panose="020B0604020202020204" pitchFamily="34" charset="0"/>
              </a:rPr>
              <a:t>Regardless of our wickedness (like Manasseh), we can find our way back to God through humility and repentance.  </a:t>
            </a:r>
          </a:p>
          <a:p>
            <a:pPr marL="914400" lvl="1" indent="-457200">
              <a:buFont typeface="+mj-lt"/>
              <a:buAutoNum type="arabicPeriod"/>
            </a:pPr>
            <a:r>
              <a:rPr lang="en-US" sz="2000" b="1" dirty="0">
                <a:latin typeface="Arial" panose="020B0604020202020204" pitchFamily="34" charset="0"/>
                <a:cs typeface="Arial" panose="020B0604020202020204" pitchFamily="34" charset="0"/>
              </a:rPr>
              <a:t>No amount of grace will allow for disobedience.  God will always protect the righteous and punish the wicked. </a:t>
            </a:r>
          </a:p>
          <a:p>
            <a:pPr marL="914400" lvl="1" indent="-457200">
              <a:buFont typeface="+mj-lt"/>
              <a:buAutoNum type="arabicPeriod"/>
            </a:pPr>
            <a:r>
              <a:rPr lang="en-US" sz="2000" b="1" dirty="0">
                <a:latin typeface="Arial" panose="020B0604020202020204" pitchFamily="34" charset="0"/>
                <a:cs typeface="Arial" panose="020B0604020202020204" pitchFamily="34" charset="0"/>
              </a:rPr>
              <a:t>Spiritual decay always follows political decay; look what it did to Israel.  There was no return from captivity for them.</a:t>
            </a:r>
          </a:p>
          <a:p>
            <a:pPr lvl="0"/>
            <a:endParaRPr lang="en-US" sz="2200" b="1" strike="noStrike" spc="-1" dirty="0">
              <a:latin typeface="Arial" panose="020B0604020202020204" pitchFamily="34" charset="0"/>
              <a:cs typeface="Arial" panose="020B0604020202020204" pitchFamily="34" charset="0"/>
            </a:endParaRPr>
          </a:p>
        </p:txBody>
      </p:sp>
      <p:sp>
        <p:nvSpPr>
          <p:cNvPr id="3" name="TextBox 2"/>
          <p:cNvSpPr txBox="1"/>
          <p:nvPr/>
        </p:nvSpPr>
        <p:spPr>
          <a:xfrm>
            <a:off x="304800" y="5334000"/>
            <a:ext cx="8305800" cy="1015663"/>
          </a:xfrm>
          <a:prstGeom prst="rect">
            <a:avLst/>
          </a:prstGeom>
          <a:noFill/>
          <a:ln w="28575">
            <a:solidFill>
              <a:schemeClr val="accent2"/>
            </a:solidFill>
          </a:ln>
        </p:spPr>
        <p:txBody>
          <a:bodyPr wrap="square" rtlCol="0">
            <a:spAutoFit/>
          </a:bodyPr>
          <a:lstStyle/>
          <a:p>
            <a:r>
              <a:rPr lang="en-US" sz="2000" b="1" dirty="0">
                <a:latin typeface="Arial" panose="020B0604020202020204" pitchFamily="34" charset="0"/>
                <a:cs typeface="Arial" panose="020B0604020202020204" pitchFamily="34" charset="0"/>
              </a:rPr>
              <a:t>Key thought:  When we oppose God through disobedience, we experience judgment.  But when we repent and humbly seek Him, He forgives and restores.  God honors a heart that is wholly His. </a:t>
            </a:r>
          </a:p>
        </p:txBody>
      </p:sp>
    </p:spTree>
    <p:extLst>
      <p:ext uri="{BB962C8B-B14F-4D97-AF65-F5344CB8AC3E}">
        <p14:creationId xmlns:p14="http://schemas.microsoft.com/office/powerpoint/2010/main" val="364075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816559849"/>
              </p:ext>
            </p:extLst>
          </p:nvPr>
        </p:nvGraphicFramePr>
        <p:xfrm>
          <a:off x="0" y="1"/>
          <a:ext cx="9212267" cy="6857998"/>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591542">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dirty="0"/>
                        <a:t>History Covered</a:t>
                      </a:r>
                    </a:p>
                  </a:txBody>
                  <a:tcPr marL="68580" marR="68580" marT="34290" marB="34290"/>
                </a:tc>
                <a:tc>
                  <a:txBody>
                    <a:bodyPr/>
                    <a:lstStyle/>
                    <a:p>
                      <a:pPr algn="ctr"/>
                      <a:r>
                        <a:rPr lang="en-US" sz="1400" dirty="0"/>
                        <a:t>Scriptures</a:t>
                      </a:r>
                    </a:p>
                  </a:txBody>
                  <a:tcPr marL="68580" marR="68580" marT="34290" marB="34290"/>
                </a:tc>
                <a:tc>
                  <a:txBody>
                    <a:bodyPr/>
                    <a:lstStyle/>
                    <a:p>
                      <a:pPr algn="ctr"/>
                      <a:r>
                        <a:rPr lang="en-US" sz="1400" dirty="0"/>
                        <a:t>Years</a:t>
                      </a:r>
                    </a:p>
                  </a:txBody>
                  <a:tcPr marL="68580" marR="68580" marT="34290" marB="34290"/>
                </a:tc>
                <a:tc>
                  <a:txBody>
                    <a:bodyPr/>
                    <a:lstStyle/>
                    <a:p>
                      <a:pPr algn="ctr"/>
                      <a:r>
                        <a:rPr lang="en-US" sz="1400" dirty="0"/>
                        <a:t>Principal </a:t>
                      </a:r>
                    </a:p>
                  </a:txBody>
                  <a:tcPr marL="68580" marR="68580" marT="34290" marB="34290"/>
                </a:tc>
                <a:extLst>
                  <a:ext uri="{0D108BD9-81ED-4DB2-BD59-A6C34878D82A}">
                    <a16:rowId xmlns:a16="http://schemas.microsoft.com/office/drawing/2014/main" val="10000"/>
                  </a:ext>
                </a:extLst>
              </a:tr>
              <a:tr h="350661">
                <a:tc>
                  <a:txBody>
                    <a:bodyPr/>
                    <a:lstStyle/>
                    <a:p>
                      <a:r>
                        <a:rPr lang="en-US" sz="1300" dirty="0"/>
                        <a:t>Antediluvian</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Creation to</a:t>
                      </a:r>
                      <a:r>
                        <a:rPr lang="en-US" sz="1300" baseline="0" dirty="0"/>
                        <a:t> the Flood</a:t>
                      </a:r>
                      <a:endParaRPr lang="en-US" sz="1300" dirty="0"/>
                    </a:p>
                  </a:txBody>
                  <a:tcPr marL="68580" marR="68580" marT="34290" marB="34290"/>
                </a:tc>
                <a:tc>
                  <a:txBody>
                    <a:bodyPr/>
                    <a:lstStyle/>
                    <a:p>
                      <a:r>
                        <a:rPr lang="en-US" sz="1300" dirty="0"/>
                        <a:t>Gen. 1-7</a:t>
                      </a:r>
                    </a:p>
                  </a:txBody>
                  <a:tcPr marL="68580" marR="68580" marT="34290" marB="34290"/>
                </a:tc>
                <a:tc>
                  <a:txBody>
                    <a:bodyPr/>
                    <a:lstStyle/>
                    <a:p>
                      <a:pPr algn="ctr"/>
                      <a:r>
                        <a:rPr lang="en-US" sz="1300" dirty="0"/>
                        <a:t>1656</a:t>
                      </a:r>
                    </a:p>
                  </a:txBody>
                  <a:tcPr marL="68580" marR="68580" marT="34290" marB="34290"/>
                </a:tc>
                <a:tc>
                  <a:txBody>
                    <a:bodyPr/>
                    <a:lstStyle/>
                    <a:p>
                      <a:r>
                        <a:rPr lang="en-US" sz="1300" dirty="0"/>
                        <a:t>Adam</a:t>
                      </a:r>
                    </a:p>
                  </a:txBody>
                  <a:tcPr marL="68580" marR="68580" marT="34290" marB="34290"/>
                </a:tc>
                <a:extLst>
                  <a:ext uri="{0D108BD9-81ED-4DB2-BD59-A6C34878D82A}">
                    <a16:rowId xmlns:a16="http://schemas.microsoft.com/office/drawing/2014/main" val="10001"/>
                  </a:ext>
                </a:extLst>
              </a:tr>
              <a:tr h="350661">
                <a:tc>
                  <a:txBody>
                    <a:bodyPr/>
                    <a:lstStyle/>
                    <a:p>
                      <a:r>
                        <a:rPr lang="en-US" sz="1300" dirty="0"/>
                        <a:t>Postdiluvian</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the flood</a:t>
                      </a:r>
                      <a:r>
                        <a:rPr lang="en-US" sz="1300" baseline="0" dirty="0"/>
                        <a:t> to call of Abraham</a:t>
                      </a:r>
                      <a:endParaRPr lang="en-US" sz="1300" dirty="0"/>
                    </a:p>
                  </a:txBody>
                  <a:tcPr marL="68580" marR="68580" marT="34290" marB="34290"/>
                </a:tc>
                <a:tc>
                  <a:txBody>
                    <a:bodyPr/>
                    <a:lstStyle/>
                    <a:p>
                      <a:r>
                        <a:rPr lang="en-US" sz="1300" dirty="0"/>
                        <a:t>Gen. 8-!1</a:t>
                      </a:r>
                    </a:p>
                  </a:txBody>
                  <a:tcPr marL="68580" marR="68580" marT="34290" marB="34290"/>
                </a:tc>
                <a:tc>
                  <a:txBody>
                    <a:bodyPr/>
                    <a:lstStyle/>
                    <a:p>
                      <a:pPr algn="ctr"/>
                      <a:r>
                        <a:rPr lang="en-US" sz="1300" dirty="0"/>
                        <a:t>427</a:t>
                      </a:r>
                    </a:p>
                  </a:txBody>
                  <a:tcPr marL="68580" marR="68580" marT="34290" marB="34290"/>
                </a:tc>
                <a:tc>
                  <a:txBody>
                    <a:bodyPr/>
                    <a:lstStyle/>
                    <a:p>
                      <a:r>
                        <a:rPr lang="en-US" sz="1300" dirty="0"/>
                        <a:t>Noah</a:t>
                      </a:r>
                    </a:p>
                  </a:txBody>
                  <a:tcPr marL="68580" marR="68580" marT="34290" marB="34290"/>
                </a:tc>
                <a:extLst>
                  <a:ext uri="{0D108BD9-81ED-4DB2-BD59-A6C34878D82A}">
                    <a16:rowId xmlns:a16="http://schemas.microsoft.com/office/drawing/2014/main" val="10002"/>
                  </a:ext>
                </a:extLst>
              </a:tr>
              <a:tr h="480969">
                <a:tc>
                  <a:txBody>
                    <a:bodyPr/>
                    <a:lstStyle/>
                    <a:p>
                      <a:r>
                        <a:rPr lang="en-US" sz="1300" dirty="0"/>
                        <a:t>Patriarchal</a:t>
                      </a:r>
                      <a:r>
                        <a:rPr lang="en-US" sz="1300" baseline="0" dirty="0"/>
                        <a:t> </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the call of</a:t>
                      </a:r>
                      <a:r>
                        <a:rPr lang="en-US" sz="1300" baseline="0" dirty="0"/>
                        <a:t> Abraham to Egyptian Bondage </a:t>
                      </a:r>
                      <a:endParaRPr lang="en-US" sz="1300" dirty="0"/>
                    </a:p>
                  </a:txBody>
                  <a:tcPr marL="68580" marR="68580" marT="34290" marB="34290"/>
                </a:tc>
                <a:tc>
                  <a:txBody>
                    <a:bodyPr/>
                    <a:lstStyle/>
                    <a:p>
                      <a:r>
                        <a:rPr lang="en-US" sz="1300" dirty="0"/>
                        <a:t>Gen. 12-45</a:t>
                      </a:r>
                    </a:p>
                  </a:txBody>
                  <a:tcPr marL="68580" marR="68580" marT="34290" marB="34290"/>
                </a:tc>
                <a:tc>
                  <a:txBody>
                    <a:bodyPr/>
                    <a:lstStyle/>
                    <a:p>
                      <a:pPr algn="ctr"/>
                      <a:r>
                        <a:rPr lang="en-US" sz="1300" dirty="0"/>
                        <a:t>215</a:t>
                      </a:r>
                    </a:p>
                  </a:txBody>
                  <a:tcPr marL="68580" marR="68580" marT="34290" marB="34290"/>
                </a:tc>
                <a:tc>
                  <a:txBody>
                    <a:bodyPr/>
                    <a:lstStyle/>
                    <a:p>
                      <a:r>
                        <a:rPr lang="en-US" sz="1300" dirty="0"/>
                        <a:t>Abraham</a:t>
                      </a:r>
                    </a:p>
                  </a:txBody>
                  <a:tcPr marL="68580" marR="68580" marT="34290" marB="34290"/>
                </a:tc>
                <a:extLst>
                  <a:ext uri="{0D108BD9-81ED-4DB2-BD59-A6C34878D82A}">
                    <a16:rowId xmlns:a16="http://schemas.microsoft.com/office/drawing/2014/main" val="10003"/>
                  </a:ext>
                </a:extLst>
              </a:tr>
              <a:tr h="350661">
                <a:tc>
                  <a:txBody>
                    <a:bodyPr/>
                    <a:lstStyle/>
                    <a:p>
                      <a:r>
                        <a:rPr lang="en-US" sz="1300" dirty="0"/>
                        <a:t>Egyptian Bondage</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a:t>
                      </a:r>
                      <a:r>
                        <a:rPr lang="en-US" sz="1300" baseline="0" dirty="0"/>
                        <a:t> Egyptian Bondage to the Exodus</a:t>
                      </a:r>
                      <a:endParaRPr lang="en-US" sz="1300" b="1" dirty="0"/>
                    </a:p>
                  </a:txBody>
                  <a:tcPr marL="68580" marR="68580" marT="34290" marB="34290"/>
                </a:tc>
                <a:tc>
                  <a:txBody>
                    <a:bodyPr/>
                    <a:lstStyle/>
                    <a:p>
                      <a:r>
                        <a:rPr lang="en-US" sz="1300" dirty="0"/>
                        <a:t>Gen.</a:t>
                      </a:r>
                      <a:r>
                        <a:rPr lang="en-US" sz="1300" baseline="0" dirty="0"/>
                        <a:t> 46-Ex. 11</a:t>
                      </a:r>
                      <a:endParaRPr lang="en-US" sz="1300" b="1" dirty="0"/>
                    </a:p>
                  </a:txBody>
                  <a:tcPr marL="68580" marR="68580" marT="34290" marB="34290"/>
                </a:tc>
                <a:tc>
                  <a:txBody>
                    <a:bodyPr/>
                    <a:lstStyle/>
                    <a:p>
                      <a:pPr algn="ctr"/>
                      <a:r>
                        <a:rPr lang="en-US" sz="1300" dirty="0"/>
                        <a:t>215</a:t>
                      </a:r>
                      <a:endParaRPr lang="en-US" sz="1300" b="1" dirty="0"/>
                    </a:p>
                  </a:txBody>
                  <a:tcPr marL="68580" marR="68580" marT="34290" marB="34290"/>
                </a:tc>
                <a:tc>
                  <a:txBody>
                    <a:bodyPr/>
                    <a:lstStyle/>
                    <a:p>
                      <a:r>
                        <a:rPr lang="en-US" sz="1300" dirty="0"/>
                        <a:t>Joseph</a:t>
                      </a:r>
                      <a:endParaRPr lang="en-US" sz="1300" b="1" dirty="0"/>
                    </a:p>
                  </a:txBody>
                  <a:tcPr marL="68580" marR="68580" marT="34290" marB="34290"/>
                </a:tc>
                <a:extLst>
                  <a:ext uri="{0D108BD9-81ED-4DB2-BD59-A6C34878D82A}">
                    <a16:rowId xmlns:a16="http://schemas.microsoft.com/office/drawing/2014/main" val="10004"/>
                  </a:ext>
                </a:extLst>
              </a:tr>
              <a:tr h="512508">
                <a:tc>
                  <a:txBody>
                    <a:bodyPr/>
                    <a:lstStyle/>
                    <a:p>
                      <a:r>
                        <a:rPr lang="en-US" sz="1400" dirty="0"/>
                        <a:t>Wilderness Wanderings</a:t>
                      </a:r>
                      <a:endParaRPr lang="en-US" sz="14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dirty="0"/>
                        <a:t>From Exodus to crossing of the Jordan</a:t>
                      </a:r>
                      <a:endParaRPr lang="en-US" sz="1400" b="1" dirty="0"/>
                    </a:p>
                  </a:txBody>
                  <a:tcPr marL="68580" marR="68580" marT="34290" marB="34290">
                    <a:solidFill>
                      <a:schemeClr val="bg2"/>
                    </a:solidFill>
                  </a:tcPr>
                </a:tc>
                <a:tc>
                  <a:txBody>
                    <a:bodyPr/>
                    <a:lstStyle/>
                    <a:p>
                      <a:r>
                        <a:rPr lang="en-US" sz="1400" dirty="0"/>
                        <a:t>Ex.</a:t>
                      </a:r>
                      <a:r>
                        <a:rPr lang="en-US" sz="1400" baseline="0" dirty="0"/>
                        <a:t> 12-Deut. 34</a:t>
                      </a:r>
                      <a:endParaRPr lang="en-US" sz="1400" b="1" dirty="0"/>
                    </a:p>
                  </a:txBody>
                  <a:tcPr marL="68580" marR="68580" marT="34290" marB="34290">
                    <a:solidFill>
                      <a:schemeClr val="bg2"/>
                    </a:solidFill>
                  </a:tcPr>
                </a:tc>
                <a:tc>
                  <a:txBody>
                    <a:bodyPr/>
                    <a:lstStyle/>
                    <a:p>
                      <a:pPr algn="ctr"/>
                      <a:r>
                        <a:rPr lang="en-US" sz="1400" dirty="0"/>
                        <a:t>40</a:t>
                      </a:r>
                      <a:endParaRPr lang="en-US" sz="1400" b="1" dirty="0"/>
                    </a:p>
                  </a:txBody>
                  <a:tcPr marL="68580" marR="68580" marT="34290" marB="34290">
                    <a:solidFill>
                      <a:schemeClr val="bg2"/>
                    </a:solidFill>
                  </a:tcPr>
                </a:tc>
                <a:tc>
                  <a:txBody>
                    <a:bodyPr/>
                    <a:lstStyle/>
                    <a:p>
                      <a:r>
                        <a:rPr lang="en-US" sz="1400" dirty="0"/>
                        <a:t>Moses</a:t>
                      </a:r>
                      <a:endParaRPr lang="en-US" sz="1400" b="1" dirty="0"/>
                    </a:p>
                  </a:txBody>
                  <a:tcPr marL="68580" marR="68580" marT="34290" marB="34290">
                    <a:solidFill>
                      <a:schemeClr val="bg2"/>
                    </a:solidFill>
                  </a:tcPr>
                </a:tc>
                <a:extLst>
                  <a:ext uri="{0D108BD9-81ED-4DB2-BD59-A6C34878D82A}">
                    <a16:rowId xmlns:a16="http://schemas.microsoft.com/office/drawing/2014/main" val="10005"/>
                  </a:ext>
                </a:extLst>
              </a:tr>
              <a:tr h="350661">
                <a:tc>
                  <a:txBody>
                    <a:bodyPr/>
                    <a:lstStyle/>
                    <a:p>
                      <a:r>
                        <a:rPr lang="en-US" sz="1300" dirty="0"/>
                        <a:t>Conquest of Canaan</a:t>
                      </a:r>
                      <a:endParaRPr lang="en-US" sz="1300"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dirty="0"/>
                        <a:t>From crossing of Jordan</a:t>
                      </a:r>
                      <a:r>
                        <a:rPr lang="en-US" sz="1300" baseline="0" dirty="0"/>
                        <a:t> to Joshua’s death</a:t>
                      </a:r>
                      <a:endParaRPr lang="en-US" sz="1300" dirty="0"/>
                    </a:p>
                  </a:txBody>
                  <a:tcPr marL="68580" marR="68580" marT="34290" marB="34290">
                    <a:solidFill>
                      <a:schemeClr val="bg2"/>
                    </a:solidFill>
                  </a:tcPr>
                </a:tc>
                <a:tc>
                  <a:txBody>
                    <a:bodyPr/>
                    <a:lstStyle/>
                    <a:p>
                      <a:r>
                        <a:rPr lang="en-US" sz="1300" dirty="0"/>
                        <a:t>Josh. 1-24</a:t>
                      </a:r>
                    </a:p>
                  </a:txBody>
                  <a:tcPr marL="68580" marR="68580" marT="34290" marB="34290">
                    <a:solidFill>
                      <a:schemeClr val="bg2"/>
                    </a:solidFill>
                  </a:tcPr>
                </a:tc>
                <a:tc>
                  <a:txBody>
                    <a:bodyPr/>
                    <a:lstStyle/>
                    <a:p>
                      <a:pPr algn="ctr"/>
                      <a:r>
                        <a:rPr lang="en-US" sz="1300" dirty="0"/>
                        <a:t>51</a:t>
                      </a:r>
                    </a:p>
                  </a:txBody>
                  <a:tcPr marL="68580" marR="68580" marT="34290" marB="34290">
                    <a:solidFill>
                      <a:schemeClr val="bg2"/>
                    </a:solidFill>
                  </a:tcPr>
                </a:tc>
                <a:tc>
                  <a:txBody>
                    <a:bodyPr/>
                    <a:lstStyle/>
                    <a:p>
                      <a:r>
                        <a:rPr lang="en-US" sz="1300" dirty="0"/>
                        <a:t>Joshua</a:t>
                      </a:r>
                    </a:p>
                  </a:txBody>
                  <a:tcPr marL="68580" marR="68580" marT="34290" marB="34290">
                    <a:solidFill>
                      <a:schemeClr val="bg2"/>
                    </a:solidFill>
                  </a:tcPr>
                </a:tc>
                <a:extLst>
                  <a:ext uri="{0D108BD9-81ED-4DB2-BD59-A6C34878D82A}">
                    <a16:rowId xmlns:a16="http://schemas.microsoft.com/office/drawing/2014/main" val="10006"/>
                  </a:ext>
                </a:extLst>
              </a:tr>
              <a:tr h="350661">
                <a:tc>
                  <a:txBody>
                    <a:bodyPr/>
                    <a:lstStyle/>
                    <a:p>
                      <a:r>
                        <a:rPr lang="en-US" sz="1300" dirty="0"/>
                        <a:t>Judges</a:t>
                      </a:r>
                      <a:endParaRPr lang="en-US" sz="1300"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dirty="0"/>
                        <a:t>From Joshua to King Saul</a:t>
                      </a:r>
                    </a:p>
                  </a:txBody>
                  <a:tcPr marL="68580" marR="68580" marT="34290" marB="34290">
                    <a:solidFill>
                      <a:schemeClr val="bg2"/>
                    </a:solidFill>
                  </a:tcPr>
                </a:tc>
                <a:tc>
                  <a:txBody>
                    <a:bodyPr/>
                    <a:lstStyle/>
                    <a:p>
                      <a:r>
                        <a:rPr lang="en-US" sz="1300" dirty="0"/>
                        <a:t>Ju,</a:t>
                      </a:r>
                      <a:r>
                        <a:rPr lang="en-US" sz="1300" baseline="0" dirty="0"/>
                        <a:t> Ruth, 1 Sa. 1-9</a:t>
                      </a:r>
                      <a:endParaRPr lang="en-US" sz="1300" dirty="0"/>
                    </a:p>
                  </a:txBody>
                  <a:tcPr marL="68580" marR="68580" marT="34290" marB="34290">
                    <a:solidFill>
                      <a:schemeClr val="bg2"/>
                    </a:solidFill>
                  </a:tcPr>
                </a:tc>
                <a:tc>
                  <a:txBody>
                    <a:bodyPr/>
                    <a:lstStyle/>
                    <a:p>
                      <a:pPr algn="ctr"/>
                      <a:r>
                        <a:rPr lang="en-US" sz="1300" dirty="0"/>
                        <a:t>305</a:t>
                      </a:r>
                    </a:p>
                  </a:txBody>
                  <a:tcPr marL="68580" marR="68580" marT="34290" marB="34290">
                    <a:solidFill>
                      <a:schemeClr val="bg2"/>
                    </a:solidFill>
                  </a:tcPr>
                </a:tc>
                <a:tc>
                  <a:txBody>
                    <a:bodyPr/>
                    <a:lstStyle/>
                    <a:p>
                      <a:r>
                        <a:rPr lang="en-US" sz="1300" dirty="0"/>
                        <a:t>Samuel</a:t>
                      </a:r>
                    </a:p>
                  </a:txBody>
                  <a:tcPr marL="68580" marR="68580" marT="34290" marB="34290">
                    <a:solidFill>
                      <a:schemeClr val="bg2"/>
                    </a:solidFill>
                  </a:tcPr>
                </a:tc>
                <a:extLst>
                  <a:ext uri="{0D108BD9-81ED-4DB2-BD59-A6C34878D82A}">
                    <a16:rowId xmlns:a16="http://schemas.microsoft.com/office/drawing/2014/main" val="10007"/>
                  </a:ext>
                </a:extLst>
              </a:tr>
              <a:tr h="480969">
                <a:tc>
                  <a:txBody>
                    <a:bodyPr/>
                    <a:lstStyle/>
                    <a:p>
                      <a:r>
                        <a:rPr lang="en-US" sz="1300" dirty="0"/>
                        <a:t>The United Kingdom</a:t>
                      </a:r>
                      <a:endParaRPr lang="en-US" sz="1300"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dirty="0"/>
                        <a:t>From</a:t>
                      </a:r>
                      <a:r>
                        <a:rPr lang="en-US" sz="1300" baseline="0" dirty="0"/>
                        <a:t> origin of kingdom to its division</a:t>
                      </a:r>
                      <a:endParaRPr lang="en-US" sz="1300" dirty="0"/>
                    </a:p>
                  </a:txBody>
                  <a:tcPr marL="68580" marR="68580" marT="34290" marB="34290">
                    <a:solidFill>
                      <a:srgbClr val="FFFF00"/>
                    </a:solidFill>
                  </a:tcPr>
                </a:tc>
                <a:tc>
                  <a:txBody>
                    <a:bodyPr/>
                    <a:lstStyle/>
                    <a:p>
                      <a:r>
                        <a:rPr lang="en-US" sz="1300" dirty="0"/>
                        <a:t>1 Sa. 9-1 Ki. 11; 1 Chr. 10, 2 Chr. 9</a:t>
                      </a:r>
                    </a:p>
                  </a:txBody>
                  <a:tcPr marL="68580" marR="68580" marT="34290" marB="34290">
                    <a:solidFill>
                      <a:srgbClr val="FFFF00"/>
                    </a:solidFill>
                  </a:tcPr>
                </a:tc>
                <a:tc>
                  <a:txBody>
                    <a:bodyPr/>
                    <a:lstStyle/>
                    <a:p>
                      <a:pPr algn="ctr"/>
                      <a:r>
                        <a:rPr lang="en-US" sz="1300" dirty="0"/>
                        <a:t>120</a:t>
                      </a:r>
                    </a:p>
                  </a:txBody>
                  <a:tcPr marL="68580" marR="68580" marT="34290" marB="34290">
                    <a:solidFill>
                      <a:srgbClr val="FFFF00"/>
                    </a:solidFill>
                  </a:tcPr>
                </a:tc>
                <a:tc>
                  <a:txBody>
                    <a:bodyPr/>
                    <a:lstStyle/>
                    <a:p>
                      <a:r>
                        <a:rPr lang="en-US" sz="1300" dirty="0"/>
                        <a:t>David</a:t>
                      </a:r>
                    </a:p>
                  </a:txBody>
                  <a:tcPr marL="68580" marR="68580" marT="34290" marB="34290">
                    <a:solidFill>
                      <a:srgbClr val="FFFF00"/>
                    </a:solidFill>
                  </a:tcPr>
                </a:tc>
                <a:extLst>
                  <a:ext uri="{0D108BD9-81ED-4DB2-BD59-A6C34878D82A}">
                    <a16:rowId xmlns:a16="http://schemas.microsoft.com/office/drawing/2014/main" val="10008"/>
                  </a:ext>
                </a:extLst>
              </a:tr>
              <a:tr h="544730">
                <a:tc>
                  <a:txBody>
                    <a:bodyPr/>
                    <a:lstStyle/>
                    <a:p>
                      <a:r>
                        <a:rPr lang="en-US" sz="1300" dirty="0"/>
                        <a:t>The Divided Kingdom</a:t>
                      </a:r>
                      <a:endParaRPr lang="en-US" sz="1300"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dirty="0"/>
                        <a:t>From</a:t>
                      </a:r>
                      <a:r>
                        <a:rPr lang="en-US" sz="1300" baseline="0" dirty="0"/>
                        <a:t> the division to the fall of Israel</a:t>
                      </a:r>
                      <a:endParaRPr lang="en-US" sz="1300" dirty="0"/>
                    </a:p>
                  </a:txBody>
                  <a:tcPr marL="68580" marR="68580" marT="34290" marB="34290">
                    <a:solidFill>
                      <a:srgbClr val="FFFF00"/>
                    </a:solidFill>
                  </a:tcPr>
                </a:tc>
                <a:tc>
                  <a:txBody>
                    <a:bodyPr/>
                    <a:lstStyle/>
                    <a:p>
                      <a:r>
                        <a:rPr lang="en-US" sz="1300" dirty="0"/>
                        <a:t>1 Ki. 12-2 Ki. 20; 2 Chr. 10-32</a:t>
                      </a:r>
                    </a:p>
                  </a:txBody>
                  <a:tcPr marL="68580" marR="68580" marT="34290" marB="34290">
                    <a:solidFill>
                      <a:srgbClr val="FFFF00"/>
                    </a:solidFill>
                  </a:tcPr>
                </a:tc>
                <a:tc>
                  <a:txBody>
                    <a:bodyPr/>
                    <a:lstStyle/>
                    <a:p>
                      <a:pPr algn="ctr"/>
                      <a:r>
                        <a:rPr lang="en-US" sz="1300" dirty="0"/>
                        <a:t>253</a:t>
                      </a:r>
                    </a:p>
                  </a:txBody>
                  <a:tcPr marL="68580" marR="68580" marT="34290" marB="34290">
                    <a:solidFill>
                      <a:srgbClr val="FFFF00"/>
                    </a:solidFill>
                  </a:tcPr>
                </a:tc>
                <a:tc>
                  <a:txBody>
                    <a:bodyPr/>
                    <a:lstStyle/>
                    <a:p>
                      <a:r>
                        <a:rPr lang="en-US" sz="1300" dirty="0"/>
                        <a:t>Elijah</a:t>
                      </a:r>
                    </a:p>
                  </a:txBody>
                  <a:tcPr marL="68580" marR="68580" marT="34290" marB="34290">
                    <a:solidFill>
                      <a:srgbClr val="FFFF00"/>
                    </a:solidFill>
                  </a:tcPr>
                </a:tc>
                <a:extLst>
                  <a:ext uri="{0D108BD9-81ED-4DB2-BD59-A6C34878D82A}">
                    <a16:rowId xmlns:a16="http://schemas.microsoft.com/office/drawing/2014/main" val="10009"/>
                  </a:ext>
                </a:extLst>
              </a:tr>
              <a:tr h="364096">
                <a:tc>
                  <a:txBody>
                    <a:bodyPr/>
                    <a:lstStyle/>
                    <a:p>
                      <a:r>
                        <a:rPr lang="en-US" sz="1300" dirty="0"/>
                        <a:t>Judah Alone</a:t>
                      </a:r>
                      <a:endParaRPr lang="en-US" sz="1300"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dirty="0"/>
                        <a:t>From fall of Israel</a:t>
                      </a:r>
                      <a:r>
                        <a:rPr lang="en-US" sz="1300" baseline="0" dirty="0"/>
                        <a:t> to the fall of Judah</a:t>
                      </a:r>
                      <a:endParaRPr lang="en-US" sz="1300" dirty="0"/>
                    </a:p>
                  </a:txBody>
                  <a:tcPr marL="68580" marR="68580" marT="34290" marB="34290">
                    <a:solidFill>
                      <a:srgbClr val="FFFF00"/>
                    </a:solidFill>
                  </a:tcPr>
                </a:tc>
                <a:tc>
                  <a:txBody>
                    <a:bodyPr/>
                    <a:lstStyle/>
                    <a:p>
                      <a:r>
                        <a:rPr lang="en-US" sz="1300" dirty="0"/>
                        <a:t>2 Ki. 21-25; 2 Chr. 10-32</a:t>
                      </a:r>
                    </a:p>
                  </a:txBody>
                  <a:tcPr marL="68580" marR="68580" marT="34290" marB="34290">
                    <a:solidFill>
                      <a:srgbClr val="FFFF00"/>
                    </a:solidFill>
                  </a:tcPr>
                </a:tc>
                <a:tc>
                  <a:txBody>
                    <a:bodyPr/>
                    <a:lstStyle/>
                    <a:p>
                      <a:pPr algn="ctr"/>
                      <a:r>
                        <a:rPr lang="en-US" sz="1300" dirty="0"/>
                        <a:t>125</a:t>
                      </a:r>
                    </a:p>
                  </a:txBody>
                  <a:tcPr marL="68580" marR="68580" marT="34290" marB="34290">
                    <a:solidFill>
                      <a:srgbClr val="FFFF00"/>
                    </a:solidFill>
                  </a:tcPr>
                </a:tc>
                <a:tc>
                  <a:txBody>
                    <a:bodyPr/>
                    <a:lstStyle/>
                    <a:p>
                      <a:r>
                        <a:rPr lang="en-US" sz="1300" dirty="0"/>
                        <a:t>Josiah</a:t>
                      </a:r>
                    </a:p>
                  </a:txBody>
                  <a:tcPr marL="68580" marR="68580" marT="34290" marB="34290">
                    <a:solidFill>
                      <a:srgbClr val="FFFF00"/>
                    </a:solidFill>
                  </a:tcPr>
                </a:tc>
                <a:extLst>
                  <a:ext uri="{0D108BD9-81ED-4DB2-BD59-A6C34878D82A}">
                    <a16:rowId xmlns:a16="http://schemas.microsoft.com/office/drawing/2014/main" val="10010"/>
                  </a:ext>
                </a:extLst>
              </a:tr>
              <a:tr h="392448">
                <a:tc>
                  <a:txBody>
                    <a:bodyPr/>
                    <a:lstStyle/>
                    <a:p>
                      <a:r>
                        <a:rPr lang="en-US" sz="1300" dirty="0"/>
                        <a:t>Babylonian Captivity</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the fall of Judah to</a:t>
                      </a:r>
                      <a:r>
                        <a:rPr lang="en-US" sz="1300" baseline="0" dirty="0"/>
                        <a:t> the return</a:t>
                      </a:r>
                      <a:endParaRPr lang="en-US" sz="1300" dirty="0"/>
                    </a:p>
                  </a:txBody>
                  <a:tcPr marL="68580" marR="68580" marT="34290" marB="34290"/>
                </a:tc>
                <a:tc>
                  <a:txBody>
                    <a:bodyPr/>
                    <a:lstStyle/>
                    <a:p>
                      <a:r>
                        <a:rPr lang="en-US" sz="1300" dirty="0"/>
                        <a:t>2 Ki. 25-8- 21;</a:t>
                      </a:r>
                      <a:r>
                        <a:rPr lang="en-US" sz="1300" baseline="0" dirty="0"/>
                        <a:t> Dan. 1-6</a:t>
                      </a:r>
                      <a:endParaRPr lang="en-US" sz="1300" dirty="0"/>
                    </a:p>
                  </a:txBody>
                  <a:tcPr marL="68580" marR="68580" marT="34290" marB="34290"/>
                </a:tc>
                <a:tc>
                  <a:txBody>
                    <a:bodyPr/>
                    <a:lstStyle/>
                    <a:p>
                      <a:pPr algn="ctr"/>
                      <a:r>
                        <a:rPr lang="en-US" sz="1300" dirty="0"/>
                        <a:t>70</a:t>
                      </a:r>
                    </a:p>
                  </a:txBody>
                  <a:tcPr marL="68580" marR="68580" marT="34290" marB="34290"/>
                </a:tc>
                <a:tc>
                  <a:txBody>
                    <a:bodyPr/>
                    <a:lstStyle/>
                    <a:p>
                      <a:r>
                        <a:rPr lang="en-US" sz="1300" dirty="0"/>
                        <a:t>Daniel</a:t>
                      </a:r>
                    </a:p>
                  </a:txBody>
                  <a:tcPr marL="68580" marR="68580" marT="34290" marB="34290"/>
                </a:tc>
                <a:extLst>
                  <a:ext uri="{0D108BD9-81ED-4DB2-BD59-A6C34878D82A}">
                    <a16:rowId xmlns:a16="http://schemas.microsoft.com/office/drawing/2014/main" val="10011"/>
                  </a:ext>
                </a:extLst>
              </a:tr>
              <a:tr h="350661">
                <a:tc>
                  <a:txBody>
                    <a:bodyPr/>
                    <a:lstStyle/>
                    <a:p>
                      <a:r>
                        <a:rPr lang="en-US" sz="1300" dirty="0"/>
                        <a:t>Restoration of the Jews</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a:t>
                      </a:r>
                      <a:r>
                        <a:rPr lang="en-US" sz="1300" baseline="0" dirty="0"/>
                        <a:t> the return to end of OT history</a:t>
                      </a:r>
                      <a:endParaRPr lang="en-US" sz="1300" dirty="0"/>
                    </a:p>
                  </a:txBody>
                  <a:tcPr marL="68580" marR="68580" marT="34290" marB="34290"/>
                </a:tc>
                <a:tc>
                  <a:txBody>
                    <a:bodyPr/>
                    <a:lstStyle/>
                    <a:p>
                      <a:r>
                        <a:rPr lang="en-US" sz="1300" dirty="0"/>
                        <a:t>Ezra, Nehemiah</a:t>
                      </a:r>
                    </a:p>
                  </a:txBody>
                  <a:tcPr marL="68580" marR="68580" marT="34290" marB="34290"/>
                </a:tc>
                <a:tc>
                  <a:txBody>
                    <a:bodyPr/>
                    <a:lstStyle/>
                    <a:p>
                      <a:pPr algn="ctr"/>
                      <a:r>
                        <a:rPr lang="en-US" sz="1300" dirty="0"/>
                        <a:t>92</a:t>
                      </a:r>
                    </a:p>
                  </a:txBody>
                  <a:tcPr marL="68580" marR="68580" marT="34290" marB="34290"/>
                </a:tc>
                <a:tc>
                  <a:txBody>
                    <a:bodyPr/>
                    <a:lstStyle/>
                    <a:p>
                      <a:r>
                        <a:rPr lang="en-US" sz="1300" dirty="0"/>
                        <a:t>Ezra</a:t>
                      </a:r>
                    </a:p>
                  </a:txBody>
                  <a:tcPr marL="68580" marR="68580" marT="34290" marB="34290"/>
                </a:tc>
                <a:extLst>
                  <a:ext uri="{0D108BD9-81ED-4DB2-BD59-A6C34878D82A}">
                    <a16:rowId xmlns:a16="http://schemas.microsoft.com/office/drawing/2014/main" val="10012"/>
                  </a:ext>
                </a:extLst>
              </a:tr>
              <a:tr h="555140">
                <a:tc>
                  <a:txBody>
                    <a:bodyPr/>
                    <a:lstStyle/>
                    <a:p>
                      <a:r>
                        <a:rPr lang="en-US" sz="1300" dirty="0"/>
                        <a:t>Between the Testaments</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From end</a:t>
                      </a:r>
                      <a:r>
                        <a:rPr lang="en-US" sz="1300" baseline="0" dirty="0"/>
                        <a:t> of OT to the beginning of the NT</a:t>
                      </a:r>
                      <a:endParaRPr lang="en-US" sz="1300" dirty="0"/>
                    </a:p>
                    <a:p>
                      <a:endParaRPr lang="en-US" sz="600" dirty="0"/>
                    </a:p>
                  </a:txBody>
                  <a:tcPr marL="68580" marR="68580" marT="34290" marB="34290"/>
                </a:tc>
                <a:tc>
                  <a:txBody>
                    <a:bodyPr/>
                    <a:lstStyle/>
                    <a:p>
                      <a:r>
                        <a:rPr lang="en-US" sz="1300" dirty="0"/>
                        <a:t>None</a:t>
                      </a:r>
                    </a:p>
                  </a:txBody>
                  <a:tcPr marL="68580" marR="68580" marT="34290" marB="34290"/>
                </a:tc>
                <a:tc>
                  <a:txBody>
                    <a:bodyPr/>
                    <a:lstStyle/>
                    <a:p>
                      <a:pPr algn="ctr"/>
                      <a:r>
                        <a:rPr lang="en-US" sz="1300" dirty="0"/>
                        <a:t>400</a:t>
                      </a:r>
                    </a:p>
                  </a:txBody>
                  <a:tcPr marL="68580" marR="68580" marT="34290" marB="34290"/>
                </a:tc>
                <a:tc>
                  <a:txBody>
                    <a:bodyPr/>
                    <a:lstStyle/>
                    <a:p>
                      <a:r>
                        <a:rPr lang="en-US" sz="1300" dirty="0"/>
                        <a:t>Judas Maccabe</a:t>
                      </a:r>
                    </a:p>
                  </a:txBody>
                  <a:tcPr marL="68580" marR="68580" marT="34290" marB="34290"/>
                </a:tc>
                <a:extLst>
                  <a:ext uri="{0D108BD9-81ED-4DB2-BD59-A6C34878D82A}">
                    <a16:rowId xmlns:a16="http://schemas.microsoft.com/office/drawing/2014/main" val="10013"/>
                  </a:ext>
                </a:extLst>
              </a:tr>
              <a:tr h="350661">
                <a:tc>
                  <a:txBody>
                    <a:bodyPr/>
                    <a:lstStyle/>
                    <a:p>
                      <a:r>
                        <a:rPr lang="en-US" sz="1300" dirty="0"/>
                        <a:t>Life of Christ</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birth of Jesus to ascension</a:t>
                      </a:r>
                    </a:p>
                  </a:txBody>
                  <a:tcPr marL="68580" marR="68580" marT="34290" marB="34290"/>
                </a:tc>
                <a:tc>
                  <a:txBody>
                    <a:bodyPr/>
                    <a:lstStyle/>
                    <a:p>
                      <a:r>
                        <a:rPr lang="en-US" sz="1300" dirty="0"/>
                        <a:t>Mt-Jhn 21; Acts1</a:t>
                      </a:r>
                    </a:p>
                  </a:txBody>
                  <a:tcPr marL="68580" marR="68580" marT="34290" marB="34290"/>
                </a:tc>
                <a:tc>
                  <a:txBody>
                    <a:bodyPr/>
                    <a:lstStyle/>
                    <a:p>
                      <a:pPr algn="ctr"/>
                      <a:r>
                        <a:rPr lang="en-US" sz="1300" dirty="0"/>
                        <a:t>34</a:t>
                      </a:r>
                    </a:p>
                  </a:txBody>
                  <a:tcPr marL="68580" marR="68580" marT="34290" marB="34290"/>
                </a:tc>
                <a:tc>
                  <a:txBody>
                    <a:bodyPr/>
                    <a:lstStyle/>
                    <a:p>
                      <a:r>
                        <a:rPr lang="en-US" sz="1300" dirty="0"/>
                        <a:t>Jesus</a:t>
                      </a:r>
                    </a:p>
                  </a:txBody>
                  <a:tcPr marL="68580" marR="68580" marT="34290" marB="34290"/>
                </a:tc>
                <a:extLst>
                  <a:ext uri="{0D108BD9-81ED-4DB2-BD59-A6C34878D82A}">
                    <a16:rowId xmlns:a16="http://schemas.microsoft.com/office/drawing/2014/main" val="10014"/>
                  </a:ext>
                </a:extLst>
              </a:tr>
              <a:tr h="480969">
                <a:tc>
                  <a:txBody>
                    <a:bodyPr/>
                    <a:lstStyle/>
                    <a:p>
                      <a:r>
                        <a:rPr lang="en-US" sz="1300" dirty="0"/>
                        <a:t>The Church</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ascension to death of Paul (96 AD approx.)</a:t>
                      </a:r>
                    </a:p>
                  </a:txBody>
                  <a:tcPr marL="68580" marR="68580" marT="34290" marB="34290"/>
                </a:tc>
                <a:tc>
                  <a:txBody>
                    <a:bodyPr/>
                    <a:lstStyle/>
                    <a:p>
                      <a:r>
                        <a:rPr lang="en-US" sz="1300" dirty="0"/>
                        <a:t>Acts 2-Revelation</a:t>
                      </a:r>
                    </a:p>
                  </a:txBody>
                  <a:tcPr marL="68580" marR="68580" marT="34290" marB="34290"/>
                </a:tc>
                <a:tc>
                  <a:txBody>
                    <a:bodyPr/>
                    <a:lstStyle/>
                    <a:p>
                      <a:pPr algn="ctr"/>
                      <a:r>
                        <a:rPr lang="en-US" sz="1300" dirty="0"/>
                        <a:t>70</a:t>
                      </a:r>
                    </a:p>
                  </a:txBody>
                  <a:tcPr marL="68580" marR="68580" marT="34290" marB="34290"/>
                </a:tc>
                <a:tc>
                  <a:txBody>
                    <a:bodyPr/>
                    <a:lstStyle/>
                    <a:p>
                      <a:r>
                        <a:rPr lang="en-US" sz="1300" dirty="0"/>
                        <a:t>Paul</a:t>
                      </a:r>
                    </a:p>
                  </a:txBody>
                  <a:tcPr marL="68580" marR="68580" marT="34290" marB="3429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3916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uniqueness of Chronicles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3390099"/>
              </p:ext>
            </p:extLst>
          </p:nvPr>
        </p:nvGraphicFramePr>
        <p:xfrm>
          <a:off x="0" y="1408176"/>
          <a:ext cx="9144000" cy="5449823"/>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34658">
                <a:tc>
                  <a:txBody>
                    <a:bodyPr/>
                    <a:lstStyle/>
                    <a:p>
                      <a:pPr algn="ctr"/>
                      <a:r>
                        <a:rPr lang="en-US" sz="2800" dirty="0"/>
                        <a:t>Samuel and Kings</a:t>
                      </a:r>
                    </a:p>
                  </a:txBody>
                  <a:tcPr/>
                </a:tc>
                <a:tc>
                  <a:txBody>
                    <a:bodyPr/>
                    <a:lstStyle/>
                    <a:p>
                      <a:pPr algn="ctr"/>
                      <a:r>
                        <a:rPr lang="en-US" sz="2800" dirty="0"/>
                        <a:t>Chronicles</a:t>
                      </a:r>
                    </a:p>
                  </a:txBody>
                  <a:tcPr/>
                </a:tc>
                <a:extLst>
                  <a:ext uri="{0D108BD9-81ED-4DB2-BD59-A6C34878D82A}">
                    <a16:rowId xmlns:a16="http://schemas.microsoft.com/office/drawing/2014/main" val="10000"/>
                  </a:ext>
                </a:extLst>
              </a:tr>
              <a:tr h="882547">
                <a:tc>
                  <a:txBody>
                    <a:bodyPr/>
                    <a:lstStyle/>
                    <a:p>
                      <a:pPr marL="342900" indent="-342900">
                        <a:buFont typeface="Arial" charset="0"/>
                        <a:buChar char="•"/>
                      </a:pPr>
                      <a:r>
                        <a:rPr lang="en-US" sz="2400" dirty="0"/>
                        <a:t>Israel’s history from United Kingdom to two captivities</a:t>
                      </a:r>
                    </a:p>
                  </a:txBody>
                  <a:tcPr/>
                </a:tc>
                <a:tc>
                  <a:txBody>
                    <a:bodyPr/>
                    <a:lstStyle/>
                    <a:p>
                      <a:pPr marL="342900" indent="-342900">
                        <a:buFont typeface="Arial" charset="0"/>
                        <a:buChar char="•"/>
                      </a:pPr>
                      <a:r>
                        <a:rPr lang="en-US" sz="2400" dirty="0"/>
                        <a:t>Focuses on</a:t>
                      </a:r>
                      <a:r>
                        <a:rPr lang="en-US" sz="2400" baseline="0" dirty="0"/>
                        <a:t> Judah’s Davidic line from David to Babylonian exile</a:t>
                      </a:r>
                      <a:endParaRPr lang="en-US" sz="2400" dirty="0"/>
                    </a:p>
                  </a:txBody>
                  <a:tcPr/>
                </a:tc>
                <a:extLst>
                  <a:ext uri="{0D108BD9-81ED-4DB2-BD59-A6C34878D82A}">
                    <a16:rowId xmlns:a16="http://schemas.microsoft.com/office/drawing/2014/main" val="10001"/>
                  </a:ext>
                </a:extLst>
              </a:tr>
              <a:tr h="838610">
                <a:tc>
                  <a:txBody>
                    <a:bodyPr/>
                    <a:lstStyle/>
                    <a:p>
                      <a:pPr marL="342900" indent="-342900">
                        <a:buFont typeface="Arial" charset="0"/>
                        <a:buChar char="•"/>
                      </a:pPr>
                      <a:r>
                        <a:rPr lang="en-US" sz="2400" dirty="0"/>
                        <a:t>Written soon after the events</a:t>
                      </a:r>
                    </a:p>
                  </a:txBody>
                  <a:tcPr/>
                </a:tc>
                <a:tc>
                  <a:txBody>
                    <a:bodyPr/>
                    <a:lstStyle/>
                    <a:p>
                      <a:pPr marL="342900" indent="-342900">
                        <a:buFont typeface="Arial" charset="0"/>
                        <a:buChar char="•"/>
                      </a:pPr>
                      <a:r>
                        <a:rPr lang="en-US" sz="2400" dirty="0"/>
                        <a:t>Written long after the event</a:t>
                      </a:r>
                    </a:p>
                  </a:txBody>
                  <a:tcPr/>
                </a:tc>
                <a:extLst>
                  <a:ext uri="{0D108BD9-81ED-4DB2-BD59-A6C34878D82A}">
                    <a16:rowId xmlns:a16="http://schemas.microsoft.com/office/drawing/2014/main" val="10002"/>
                  </a:ext>
                </a:extLst>
              </a:tr>
              <a:tr h="882547">
                <a:tc>
                  <a:txBody>
                    <a:bodyPr/>
                    <a:lstStyle/>
                    <a:p>
                      <a:pPr marL="342900" indent="-342900">
                        <a:buFont typeface="Arial" charset="0"/>
                        <a:buChar char="•"/>
                      </a:pPr>
                      <a:r>
                        <a:rPr lang="en-US" sz="2400" dirty="0"/>
                        <a:t>More</a:t>
                      </a:r>
                      <a:r>
                        <a:rPr lang="en-US" sz="2400" baseline="0" dirty="0"/>
                        <a:t> negative - rebellion and tragedy</a:t>
                      </a:r>
                      <a:endParaRPr lang="en-US" sz="2400" dirty="0"/>
                    </a:p>
                  </a:txBody>
                  <a:tcPr/>
                </a:tc>
                <a:tc>
                  <a:txBody>
                    <a:bodyPr/>
                    <a:lstStyle/>
                    <a:p>
                      <a:pPr marL="342900" indent="-342900">
                        <a:buFont typeface="Arial" charset="0"/>
                        <a:buChar char="•"/>
                      </a:pPr>
                      <a:r>
                        <a:rPr lang="en-US" sz="2400" dirty="0"/>
                        <a:t>More positive - more</a:t>
                      </a:r>
                      <a:r>
                        <a:rPr lang="en-US" sz="2400" baseline="0" dirty="0"/>
                        <a:t> hope after their apostasy</a:t>
                      </a:r>
                      <a:endParaRPr lang="en-US" sz="2400" dirty="0"/>
                    </a:p>
                  </a:txBody>
                  <a:tcPr/>
                </a:tc>
                <a:extLst>
                  <a:ext uri="{0D108BD9-81ED-4DB2-BD59-A6C34878D82A}">
                    <a16:rowId xmlns:a16="http://schemas.microsoft.com/office/drawing/2014/main" val="10003"/>
                  </a:ext>
                </a:extLst>
              </a:tr>
              <a:tr h="490304">
                <a:tc>
                  <a:txBody>
                    <a:bodyPr/>
                    <a:lstStyle/>
                    <a:p>
                      <a:pPr marL="342900" indent="-342900">
                        <a:buFont typeface="Arial" charset="0"/>
                        <a:buChar char="•"/>
                      </a:pPr>
                      <a:r>
                        <a:rPr lang="en-US" sz="2400" dirty="0"/>
                        <a:t>Message of judgment</a:t>
                      </a:r>
                    </a:p>
                  </a:txBody>
                  <a:tcPr/>
                </a:tc>
                <a:tc>
                  <a:txBody>
                    <a:bodyPr/>
                    <a:lstStyle/>
                    <a:p>
                      <a:pPr marL="342900" indent="-342900">
                        <a:buFont typeface="Arial" charset="0"/>
                        <a:buChar char="•"/>
                      </a:pPr>
                      <a:r>
                        <a:rPr lang="en-US" sz="2400" dirty="0"/>
                        <a:t>Message of hope</a:t>
                      </a:r>
                    </a:p>
                  </a:txBody>
                  <a:tcPr/>
                </a:tc>
                <a:extLst>
                  <a:ext uri="{0D108BD9-81ED-4DB2-BD59-A6C34878D82A}">
                    <a16:rowId xmlns:a16="http://schemas.microsoft.com/office/drawing/2014/main" val="10004"/>
                  </a:ext>
                </a:extLst>
              </a:tr>
              <a:tr h="838610">
                <a:tc>
                  <a:txBody>
                    <a:bodyPr/>
                    <a:lstStyle/>
                    <a:p>
                      <a:pPr marL="342900" indent="-342900">
                        <a:buFont typeface="Arial" charset="0"/>
                        <a:buChar char="•"/>
                      </a:pPr>
                      <a:r>
                        <a:rPr lang="en-US" sz="2400" dirty="0"/>
                        <a:t>Men’s failings</a:t>
                      </a:r>
                    </a:p>
                  </a:txBody>
                  <a:tcPr/>
                </a:tc>
                <a:tc>
                  <a:txBody>
                    <a:bodyPr/>
                    <a:lstStyle/>
                    <a:p>
                      <a:pPr marL="342900" indent="-342900">
                        <a:buFont typeface="Arial" charset="0"/>
                        <a:buChar char="•"/>
                      </a:pPr>
                      <a:r>
                        <a:rPr lang="en-US" sz="2400" dirty="0"/>
                        <a:t>God’s faithfulness and mercy</a:t>
                      </a:r>
                    </a:p>
                  </a:txBody>
                  <a:tcPr/>
                </a:tc>
                <a:extLst>
                  <a:ext uri="{0D108BD9-81ED-4DB2-BD59-A6C34878D82A}">
                    <a16:rowId xmlns:a16="http://schemas.microsoft.com/office/drawing/2014/main" val="10005"/>
                  </a:ext>
                </a:extLst>
              </a:tr>
              <a:tr h="882547">
                <a:tc>
                  <a:txBody>
                    <a:bodyPr/>
                    <a:lstStyle/>
                    <a:p>
                      <a:pPr marL="342900" indent="-342900">
                        <a:buFont typeface="Arial" charset="0"/>
                        <a:buChar char="•"/>
                      </a:pPr>
                      <a:r>
                        <a:rPr lang="en-US" sz="2400" dirty="0"/>
                        <a:t>Emphasizes kings and prophets </a:t>
                      </a:r>
                    </a:p>
                  </a:txBody>
                  <a:tcPr/>
                </a:tc>
                <a:tc>
                  <a:txBody>
                    <a:bodyPr/>
                    <a:lstStyle/>
                    <a:p>
                      <a:pPr marL="342900" indent="-342900">
                        <a:buFont typeface="Arial" charset="0"/>
                        <a:buChar char="•"/>
                      </a:pPr>
                      <a:r>
                        <a:rPr lang="en-US" sz="2400" dirty="0"/>
                        <a:t>Emphasizes temple and priests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60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Author &amp; Purpose</a:t>
            </a:r>
          </a:p>
        </p:txBody>
      </p:sp>
      <p:sp>
        <p:nvSpPr>
          <p:cNvPr id="210" name="CustomShape 3"/>
          <p:cNvSpPr/>
          <p:nvPr/>
        </p:nvSpPr>
        <p:spPr>
          <a:xfrm>
            <a:off x="304800" y="1479240"/>
            <a:ext cx="8534400" cy="507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lvl="0"/>
            <a:r>
              <a:rPr lang="en-US" sz="2000" b="1" dirty="0">
                <a:latin typeface="Arial" panose="020B0604020202020204" pitchFamily="34" charset="0"/>
                <a:cs typeface="Arial" panose="020B0604020202020204" pitchFamily="34" charset="0"/>
              </a:rPr>
              <a:t>Like Samuel and Kings, 1 &amp; 2 Chronicles were originally one book. Jewish tradition has Ezra as the author.  In our present day Bible, Chronicles precedes the books of Ezra and Nehemiah that continue their story.  In fact, the last two verses of 2 Chronicles are almost identical with the first three verses of Ezra.</a:t>
            </a:r>
          </a:p>
          <a:p>
            <a:pPr lvl="0"/>
            <a:endParaRPr lang="en-US" sz="1400" b="1"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Chronicles speaks to the Jews who had returned to their home land after the Babylonian exile.   As they were written, the temple (Ezra) and city walls (Nehemiah) had been rebuilt and the Jews were attempting to restore their relationship with God.  </a:t>
            </a:r>
          </a:p>
          <a:p>
            <a:pPr lvl="0"/>
            <a:endParaRPr lang="en-US" sz="1400" b="1"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The emphasis is on the southern tribes of Judah; Israel is little mentioned.  Of the 27 chapters dealing with Judah’s kings in 2 Chronicles, 19 are devoted to the eight good kings.</a:t>
            </a:r>
          </a:p>
          <a:p>
            <a:pPr lvl="0"/>
            <a:endParaRPr lang="en-US" sz="1400" b="1"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In writing his perspective on the Jews history, the Chronicler sought to encourage the people that God was still with them.  </a:t>
            </a:r>
          </a:p>
          <a:p>
            <a:pPr>
              <a:lnSpc>
                <a:spcPct val="100000"/>
              </a:lnSpc>
            </a:pPr>
            <a:endParaRPr lang="en-US" sz="2200" b="1" strike="noStrike" spc="-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5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pic>
        <p:nvPicPr>
          <p:cNvPr id="1027" name="Picture 3" descr="C:\Users\Ronnie\Desktop\RoseTimeli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10380724"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3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 &amp; 2 Chronicles</a:t>
            </a:r>
          </a:p>
        </p:txBody>
      </p:sp>
      <p:sp>
        <p:nvSpPr>
          <p:cNvPr id="3" name="Content Placeholder 2"/>
          <p:cNvSpPr>
            <a:spLocks noGrp="1"/>
          </p:cNvSpPr>
          <p:nvPr>
            <p:ph idx="1"/>
          </p:nvPr>
        </p:nvSpPr>
        <p:spPr>
          <a:xfrm>
            <a:off x="7620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190500" y="2628900"/>
            <a:ext cx="2438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24700" y="2628900"/>
            <a:ext cx="25908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4038600"/>
            <a:ext cx="701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14300" y="5143500"/>
            <a:ext cx="2362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419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124700" y="5143500"/>
            <a:ext cx="2362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5400" y="6324600"/>
            <a:ext cx="7010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724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5029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486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5791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78" name="TextBox 77"/>
          <p:cNvSpPr txBox="1"/>
          <p:nvPr/>
        </p:nvSpPr>
        <p:spPr>
          <a:xfrm>
            <a:off x="1447800" y="4114800"/>
            <a:ext cx="15240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85" name="TextBox 84"/>
          <p:cNvSpPr txBox="1"/>
          <p:nvPr/>
        </p:nvSpPr>
        <p:spPr>
          <a:xfrm>
            <a:off x="3352800" y="4648200"/>
            <a:ext cx="2362200" cy="381000"/>
          </a:xfrm>
          <a:prstGeom prst="rect">
            <a:avLst/>
          </a:prstGeom>
          <a:noFill/>
        </p:spPr>
        <p:txBody>
          <a:bodyPr wrap="square" rtlCol="0">
            <a:spAutoFit/>
          </a:bodyPr>
          <a:lstStyle/>
          <a:p>
            <a:pPr algn="ctr"/>
            <a:r>
              <a:rPr lang="en-US" b="1" dirty="0"/>
              <a:t> </a:t>
            </a:r>
          </a:p>
        </p:txBody>
      </p:sp>
      <p:sp>
        <p:nvSpPr>
          <p:cNvPr id="86" name="TextBox 85"/>
          <p:cNvSpPr txBox="1"/>
          <p:nvPr/>
        </p:nvSpPr>
        <p:spPr>
          <a:xfrm>
            <a:off x="3276600" y="5105400"/>
            <a:ext cx="2590800" cy="369332"/>
          </a:xfrm>
          <a:prstGeom prst="rect">
            <a:avLst/>
          </a:prstGeom>
          <a:noFill/>
        </p:spPr>
        <p:txBody>
          <a:bodyPr wrap="square" rtlCol="0">
            <a:spAutoFit/>
          </a:bodyPr>
          <a:lstStyle/>
          <a:p>
            <a:pPr algn="ctr"/>
            <a:r>
              <a:rPr lang="en-US" b="1" dirty="0"/>
              <a:t>  </a:t>
            </a:r>
          </a:p>
        </p:txBody>
      </p:sp>
      <p:sp>
        <p:nvSpPr>
          <p:cNvPr id="95" name="TextBox 94"/>
          <p:cNvSpPr txBox="1"/>
          <p:nvPr/>
        </p:nvSpPr>
        <p:spPr>
          <a:xfrm>
            <a:off x="0" y="4038599"/>
            <a:ext cx="1066800" cy="338554"/>
          </a:xfrm>
          <a:prstGeom prst="rect">
            <a:avLst/>
          </a:prstGeom>
          <a:noFill/>
        </p:spPr>
        <p:txBody>
          <a:bodyPr wrap="square" rtlCol="0">
            <a:spAutoFit/>
          </a:bodyPr>
          <a:lstStyle/>
          <a:p>
            <a:r>
              <a:rPr lang="en-US" sz="1400" b="1" i="1" dirty="0"/>
              <a:t> </a:t>
            </a:r>
            <a:r>
              <a:rPr lang="en-US" sz="1600" b="1" i="1" dirty="0"/>
              <a:t>Process</a:t>
            </a:r>
          </a:p>
        </p:txBody>
      </p:sp>
      <p:sp>
        <p:nvSpPr>
          <p:cNvPr id="96" name="TextBox 95"/>
          <p:cNvSpPr txBox="1"/>
          <p:nvPr/>
        </p:nvSpPr>
        <p:spPr>
          <a:xfrm>
            <a:off x="0" y="4419600"/>
            <a:ext cx="1295400" cy="338554"/>
          </a:xfrm>
          <a:prstGeom prst="rect">
            <a:avLst/>
          </a:prstGeom>
          <a:noFill/>
        </p:spPr>
        <p:txBody>
          <a:bodyPr wrap="square" rtlCol="0">
            <a:spAutoFit/>
          </a:bodyPr>
          <a:lstStyle/>
          <a:p>
            <a:r>
              <a:rPr lang="en-US" sz="1400" b="1" i="1" dirty="0"/>
              <a:t> </a:t>
            </a:r>
            <a:r>
              <a:rPr lang="en-US" sz="1600" b="1" i="1" dirty="0"/>
              <a:t>Emphasis</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Unifying Theme</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Key Passages</a:t>
            </a:r>
          </a:p>
        </p:txBody>
      </p:sp>
      <p:cxnSp>
        <p:nvCxnSpPr>
          <p:cNvPr id="45" name="Straight Connector 44"/>
          <p:cNvCxnSpPr/>
          <p:nvPr/>
        </p:nvCxnSpPr>
        <p:spPr>
          <a:xfrm rot="5400000">
            <a:off x="5676900" y="3009900"/>
            <a:ext cx="17526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971800" y="3124200"/>
            <a:ext cx="16764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66" name="TextBox 65"/>
          <p:cNvSpPr txBox="1"/>
          <p:nvPr/>
        </p:nvSpPr>
        <p:spPr>
          <a:xfrm>
            <a:off x="1447800" y="3429000"/>
            <a:ext cx="1396766" cy="584775"/>
          </a:xfrm>
          <a:prstGeom prst="rect">
            <a:avLst/>
          </a:prstGeom>
          <a:noFill/>
        </p:spPr>
        <p:txBody>
          <a:bodyPr wrap="square" rtlCol="0">
            <a:spAutoFit/>
          </a:bodyPr>
          <a:lstStyle/>
          <a:p>
            <a:r>
              <a:rPr lang="en-US" sz="1600" dirty="0"/>
              <a:t>Chapters </a:t>
            </a:r>
          </a:p>
          <a:p>
            <a:r>
              <a:rPr lang="en-US" sz="1600" dirty="0"/>
              <a:t>     1-9</a:t>
            </a:r>
          </a:p>
        </p:txBody>
      </p:sp>
      <p:sp>
        <p:nvSpPr>
          <p:cNvPr id="72" name="TextBox 71"/>
          <p:cNvSpPr txBox="1"/>
          <p:nvPr/>
        </p:nvSpPr>
        <p:spPr>
          <a:xfrm>
            <a:off x="3886201" y="3429000"/>
            <a:ext cx="1143000" cy="584775"/>
          </a:xfrm>
          <a:prstGeom prst="rect">
            <a:avLst/>
          </a:prstGeom>
          <a:noFill/>
        </p:spPr>
        <p:txBody>
          <a:bodyPr wrap="square" rtlCol="0">
            <a:spAutoFit/>
          </a:bodyPr>
          <a:lstStyle/>
          <a:p>
            <a:r>
              <a:rPr lang="en-US" sz="1600" dirty="0"/>
              <a:t>Chapters </a:t>
            </a:r>
          </a:p>
          <a:p>
            <a:r>
              <a:rPr lang="en-US" sz="1600" dirty="0"/>
              <a:t>     11-29</a:t>
            </a:r>
          </a:p>
        </p:txBody>
      </p:sp>
      <p:sp>
        <p:nvSpPr>
          <p:cNvPr id="83" name="TextBox 82"/>
          <p:cNvSpPr txBox="1"/>
          <p:nvPr/>
        </p:nvSpPr>
        <p:spPr>
          <a:xfrm rot="10800000" flipV="1">
            <a:off x="0" y="5791200"/>
            <a:ext cx="1219200" cy="523220"/>
          </a:xfrm>
          <a:prstGeom prst="rect">
            <a:avLst/>
          </a:prstGeom>
          <a:noFill/>
        </p:spPr>
        <p:txBody>
          <a:bodyPr wrap="square" rtlCol="0">
            <a:spAutoFit/>
          </a:bodyPr>
          <a:lstStyle/>
          <a:p>
            <a:r>
              <a:rPr lang="en-US" sz="1400" b="1" i="1" dirty="0"/>
              <a:t> Christ in </a:t>
            </a:r>
          </a:p>
          <a:p>
            <a:r>
              <a:rPr lang="en-US" sz="1400" b="1" i="1" dirty="0"/>
              <a:t>Chronicles</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1" name="Straight Connector 60"/>
          <p:cNvCxnSpPr/>
          <p:nvPr/>
        </p:nvCxnSpPr>
        <p:spPr>
          <a:xfrm rot="5400000">
            <a:off x="1828800" y="3048000"/>
            <a:ext cx="16764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886200" y="2667000"/>
            <a:ext cx="25146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724400"/>
            <a:ext cx="1676400" cy="369332"/>
          </a:xfrm>
          <a:prstGeom prst="rect">
            <a:avLst/>
          </a:prstGeom>
          <a:noFill/>
        </p:spPr>
        <p:txBody>
          <a:bodyPr wrap="square" rtlCol="0">
            <a:spAutoFit/>
          </a:bodyPr>
          <a:lstStyle/>
          <a:p>
            <a:r>
              <a:rPr lang="en-US" sz="1600" b="1" i="1" dirty="0"/>
              <a:t>History</a:t>
            </a:r>
            <a:r>
              <a:rPr lang="en-US" b="1" i="1" dirty="0"/>
              <a:t> </a:t>
            </a:r>
          </a:p>
        </p:txBody>
      </p:sp>
      <p:sp>
        <p:nvSpPr>
          <p:cNvPr id="115" name="TextBox 114"/>
          <p:cNvSpPr txBox="1"/>
          <p:nvPr/>
        </p:nvSpPr>
        <p:spPr>
          <a:xfrm>
            <a:off x="2743200" y="3429000"/>
            <a:ext cx="1246943" cy="584775"/>
          </a:xfrm>
          <a:prstGeom prst="rect">
            <a:avLst/>
          </a:prstGeom>
          <a:noFill/>
        </p:spPr>
        <p:txBody>
          <a:bodyPr wrap="square" rtlCol="0">
            <a:spAutoFit/>
          </a:bodyPr>
          <a:lstStyle/>
          <a:p>
            <a:r>
              <a:rPr lang="en-US" sz="1600" dirty="0"/>
              <a:t>Chapter</a:t>
            </a:r>
          </a:p>
          <a:p>
            <a:r>
              <a:rPr lang="en-US" sz="1600" dirty="0"/>
              <a:t>      10</a:t>
            </a:r>
          </a:p>
        </p:txBody>
      </p:sp>
      <p:sp>
        <p:nvSpPr>
          <p:cNvPr id="118" name="TextBox 117"/>
          <p:cNvSpPr txBox="1"/>
          <p:nvPr/>
        </p:nvSpPr>
        <p:spPr>
          <a:xfrm>
            <a:off x="5105400" y="3429000"/>
            <a:ext cx="1330299" cy="584775"/>
          </a:xfrm>
          <a:prstGeom prst="rect">
            <a:avLst/>
          </a:prstGeom>
          <a:noFill/>
        </p:spPr>
        <p:txBody>
          <a:bodyPr wrap="square" rtlCol="0">
            <a:spAutoFit/>
          </a:bodyPr>
          <a:lstStyle/>
          <a:p>
            <a:r>
              <a:rPr lang="en-US" sz="1600" dirty="0"/>
              <a:t>    Chapters</a:t>
            </a:r>
          </a:p>
          <a:p>
            <a:r>
              <a:rPr lang="en-US" sz="1600" dirty="0"/>
              <a:t>           1-9</a:t>
            </a:r>
          </a:p>
        </p:txBody>
      </p:sp>
      <p:sp>
        <p:nvSpPr>
          <p:cNvPr id="120" name="TextBox 119"/>
          <p:cNvSpPr txBox="1"/>
          <p:nvPr/>
        </p:nvSpPr>
        <p:spPr>
          <a:xfrm>
            <a:off x="6705600" y="3429000"/>
            <a:ext cx="1472966" cy="584775"/>
          </a:xfrm>
          <a:prstGeom prst="rect">
            <a:avLst/>
          </a:prstGeom>
          <a:noFill/>
        </p:spPr>
        <p:txBody>
          <a:bodyPr wrap="square" rtlCol="0">
            <a:spAutoFit/>
          </a:bodyPr>
          <a:lstStyle/>
          <a:p>
            <a:r>
              <a:rPr lang="en-US" sz="1600" dirty="0"/>
              <a:t>     Chapters </a:t>
            </a:r>
          </a:p>
          <a:p>
            <a:r>
              <a:rPr lang="en-US" sz="1600" dirty="0"/>
              <a:t>         10-36</a:t>
            </a:r>
          </a:p>
        </p:txBody>
      </p:sp>
      <p:sp>
        <p:nvSpPr>
          <p:cNvPr id="132" name="TextBox 131"/>
          <p:cNvSpPr txBox="1"/>
          <p:nvPr/>
        </p:nvSpPr>
        <p:spPr>
          <a:xfrm>
            <a:off x="1676400" y="4038600"/>
            <a:ext cx="2514600" cy="369332"/>
          </a:xfrm>
          <a:prstGeom prst="rect">
            <a:avLst/>
          </a:prstGeom>
          <a:noFill/>
        </p:spPr>
        <p:txBody>
          <a:bodyPr wrap="square" rtlCol="0">
            <a:spAutoFit/>
          </a:bodyPr>
          <a:lstStyle/>
          <a:p>
            <a:r>
              <a:rPr lang="en-US" dirty="0"/>
              <a:t>          Little made great</a:t>
            </a:r>
          </a:p>
        </p:txBody>
      </p:sp>
      <p:cxnSp>
        <p:nvCxnSpPr>
          <p:cNvPr id="141" name="Straight Connector 140"/>
          <p:cNvCxnSpPr/>
          <p:nvPr/>
        </p:nvCxnSpPr>
        <p:spPr>
          <a:xfrm rot="5400000">
            <a:off x="4229100" y="453390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5105400" y="4038600"/>
            <a:ext cx="2819400" cy="369332"/>
          </a:xfrm>
          <a:prstGeom prst="rect">
            <a:avLst/>
          </a:prstGeom>
          <a:noFill/>
        </p:spPr>
        <p:txBody>
          <a:bodyPr wrap="square" rtlCol="0">
            <a:spAutoFit/>
          </a:bodyPr>
          <a:lstStyle/>
          <a:p>
            <a:r>
              <a:rPr lang="en-US" dirty="0"/>
              <a:t>      Great becoming little</a:t>
            </a:r>
          </a:p>
        </p:txBody>
      </p:sp>
      <p:sp>
        <p:nvSpPr>
          <p:cNvPr id="145" name="TextBox 144"/>
          <p:cNvSpPr txBox="1"/>
          <p:nvPr/>
        </p:nvSpPr>
        <p:spPr>
          <a:xfrm>
            <a:off x="1600200" y="1524000"/>
            <a:ext cx="3505200" cy="646331"/>
          </a:xfrm>
          <a:prstGeom prst="rect">
            <a:avLst/>
          </a:prstGeom>
          <a:noFill/>
        </p:spPr>
        <p:txBody>
          <a:bodyPr wrap="square" rtlCol="0">
            <a:spAutoFit/>
          </a:bodyPr>
          <a:lstStyle/>
          <a:p>
            <a:r>
              <a:rPr lang="en-US" b="1" dirty="0"/>
              <a:t>                       1 Chronicles</a:t>
            </a:r>
            <a:br>
              <a:rPr lang="en-US" b="1" dirty="0"/>
            </a:br>
            <a:r>
              <a:rPr lang="en-US" b="1" dirty="0"/>
              <a:t>                    </a:t>
            </a:r>
            <a:r>
              <a:rPr lang="en-US" b="1" i="1" dirty="0"/>
              <a:t>God’s View: Chosen </a:t>
            </a:r>
          </a:p>
        </p:txBody>
      </p:sp>
      <p:sp>
        <p:nvSpPr>
          <p:cNvPr id="146" name="TextBox 145"/>
          <p:cNvSpPr txBox="1"/>
          <p:nvPr/>
        </p:nvSpPr>
        <p:spPr>
          <a:xfrm>
            <a:off x="5562600" y="1524000"/>
            <a:ext cx="2286000" cy="923330"/>
          </a:xfrm>
          <a:prstGeom prst="rect">
            <a:avLst/>
          </a:prstGeom>
          <a:noFill/>
        </p:spPr>
        <p:txBody>
          <a:bodyPr wrap="square" rtlCol="0">
            <a:spAutoFit/>
          </a:bodyPr>
          <a:lstStyle/>
          <a:p>
            <a:r>
              <a:rPr lang="en-US" b="1" i="1" dirty="0"/>
              <a:t>        2 Chronicles</a:t>
            </a:r>
          </a:p>
          <a:p>
            <a:r>
              <a:rPr lang="en-US" b="1" i="1" dirty="0"/>
              <a:t>    …and Preserved</a:t>
            </a:r>
          </a:p>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Consecrated</a:t>
            </a:r>
          </a:p>
        </p:txBody>
      </p:sp>
      <p:sp>
        <p:nvSpPr>
          <p:cNvPr id="148" name="TextBox 147"/>
          <p:cNvSpPr txBox="1"/>
          <p:nvPr/>
        </p:nvSpPr>
        <p:spPr>
          <a:xfrm rot="283774">
            <a:off x="8369963" y="1450494"/>
            <a:ext cx="461665" cy="2050393"/>
          </a:xfrm>
          <a:prstGeom prst="rect">
            <a:avLst/>
          </a:prstGeom>
          <a:noFill/>
        </p:spPr>
        <p:txBody>
          <a:bodyPr vert="vert270" wrap="square" rtlCol="0">
            <a:spAutoFit/>
          </a:bodyPr>
          <a:lstStyle/>
          <a:p>
            <a:r>
              <a:rPr lang="en-US" dirty="0"/>
              <a:t>Restoration</a:t>
            </a:r>
          </a:p>
        </p:txBody>
      </p:sp>
      <p:sp>
        <p:nvSpPr>
          <p:cNvPr id="149" name="TextBox 148"/>
          <p:cNvSpPr txBox="1"/>
          <p:nvPr/>
        </p:nvSpPr>
        <p:spPr>
          <a:xfrm>
            <a:off x="1447800" y="2057400"/>
            <a:ext cx="1593076" cy="338554"/>
          </a:xfrm>
          <a:prstGeom prst="rect">
            <a:avLst/>
          </a:prstGeom>
          <a:noFill/>
        </p:spPr>
        <p:txBody>
          <a:bodyPr wrap="square" rtlCol="0">
            <a:spAutoFit/>
          </a:bodyPr>
          <a:lstStyle/>
          <a:p>
            <a:r>
              <a:rPr lang="en-US" sz="1600" dirty="0"/>
              <a:t>Genealogies</a:t>
            </a:r>
          </a:p>
        </p:txBody>
      </p:sp>
      <p:sp>
        <p:nvSpPr>
          <p:cNvPr id="150" name="TextBox 149"/>
          <p:cNvSpPr txBox="1"/>
          <p:nvPr/>
        </p:nvSpPr>
        <p:spPr>
          <a:xfrm>
            <a:off x="2971800" y="2057400"/>
            <a:ext cx="762000" cy="584775"/>
          </a:xfrm>
          <a:prstGeom prst="rect">
            <a:avLst/>
          </a:prstGeom>
          <a:noFill/>
        </p:spPr>
        <p:txBody>
          <a:bodyPr wrap="square" rtlCol="0">
            <a:spAutoFit/>
          </a:bodyPr>
          <a:lstStyle/>
          <a:p>
            <a:r>
              <a:rPr lang="en-US" sz="1600" dirty="0"/>
              <a:t>Saul’s</a:t>
            </a:r>
          </a:p>
          <a:p>
            <a:r>
              <a:rPr lang="en-US" sz="1600" dirty="0"/>
              <a:t>Death</a:t>
            </a:r>
          </a:p>
        </p:txBody>
      </p:sp>
      <p:sp>
        <p:nvSpPr>
          <p:cNvPr id="151" name="TextBox 150"/>
          <p:cNvSpPr txBox="1"/>
          <p:nvPr/>
        </p:nvSpPr>
        <p:spPr>
          <a:xfrm>
            <a:off x="3886200" y="2057400"/>
            <a:ext cx="1447800" cy="584775"/>
          </a:xfrm>
          <a:prstGeom prst="rect">
            <a:avLst/>
          </a:prstGeom>
          <a:noFill/>
        </p:spPr>
        <p:txBody>
          <a:bodyPr wrap="square" rtlCol="0">
            <a:spAutoFit/>
          </a:bodyPr>
          <a:lstStyle/>
          <a:p>
            <a:r>
              <a:rPr lang="en-US" sz="1600" dirty="0"/>
              <a:t>David &amp; the       </a:t>
            </a:r>
            <a:br>
              <a:rPr lang="en-US" sz="1600" dirty="0"/>
            </a:br>
            <a:r>
              <a:rPr lang="en-US" sz="1600" dirty="0"/>
              <a:t>    Temple</a:t>
            </a:r>
          </a:p>
        </p:txBody>
      </p:sp>
      <p:sp>
        <p:nvSpPr>
          <p:cNvPr id="153" name="TextBox 152"/>
          <p:cNvSpPr txBox="1"/>
          <p:nvPr/>
        </p:nvSpPr>
        <p:spPr>
          <a:xfrm>
            <a:off x="5334000" y="2057400"/>
            <a:ext cx="1066800" cy="584775"/>
          </a:xfrm>
          <a:prstGeom prst="rect">
            <a:avLst/>
          </a:prstGeom>
          <a:noFill/>
        </p:spPr>
        <p:txBody>
          <a:bodyPr wrap="square" rtlCol="0">
            <a:spAutoFit/>
          </a:bodyPr>
          <a:lstStyle/>
          <a:p>
            <a:r>
              <a:rPr lang="en-US" sz="1600" dirty="0"/>
              <a:t>Solomon</a:t>
            </a:r>
          </a:p>
          <a:p>
            <a:r>
              <a:rPr lang="en-US" sz="1600" dirty="0"/>
              <a:t>  the King</a:t>
            </a:r>
          </a:p>
        </p:txBody>
      </p:sp>
      <p:sp>
        <p:nvSpPr>
          <p:cNvPr id="155" name="TextBox 154"/>
          <p:cNvSpPr txBox="1"/>
          <p:nvPr/>
        </p:nvSpPr>
        <p:spPr>
          <a:xfrm>
            <a:off x="6629400" y="2057400"/>
            <a:ext cx="1600200" cy="584775"/>
          </a:xfrm>
          <a:prstGeom prst="rect">
            <a:avLst/>
          </a:prstGeom>
          <a:noFill/>
        </p:spPr>
        <p:txBody>
          <a:bodyPr wrap="square" rtlCol="0">
            <a:spAutoFit/>
          </a:bodyPr>
          <a:lstStyle/>
          <a:p>
            <a:r>
              <a:rPr lang="en-US" sz="1600" dirty="0"/>
              <a:t>          Judah</a:t>
            </a:r>
          </a:p>
          <a:p>
            <a:r>
              <a:rPr lang="en-US" sz="1600" dirty="0"/>
              <a:t>      The Nation</a:t>
            </a:r>
          </a:p>
        </p:txBody>
      </p:sp>
      <p:cxnSp>
        <p:nvCxnSpPr>
          <p:cNvPr id="157" name="Straight Arrow Connector 156"/>
          <p:cNvCxnSpPr/>
          <p:nvPr/>
        </p:nvCxnSpPr>
        <p:spPr>
          <a:xfrm flipV="1">
            <a:off x="5105400" y="2743200"/>
            <a:ext cx="14478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6200000" flipH="1">
            <a:off x="6553200" y="28956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5400000" flipH="1" flipV="1">
            <a:off x="6743700" y="28575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16200000" flipH="1">
            <a:off x="6934200" y="28956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5400000" flipH="1" flipV="1">
            <a:off x="7124700" y="28575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16200000" flipH="1">
            <a:off x="7277100" y="29337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5400000" flipH="1" flipV="1">
            <a:off x="7467600" y="28194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16200000" flipH="1">
            <a:off x="7658100" y="2933700"/>
            <a:ext cx="3810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flipH="1" flipV="1">
            <a:off x="7848600" y="28194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16200000" flipH="1">
            <a:off x="8077200" y="2895600"/>
            <a:ext cx="3810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6629400" y="2514600"/>
            <a:ext cx="1676400" cy="338554"/>
          </a:xfrm>
          <a:prstGeom prst="rect">
            <a:avLst/>
          </a:prstGeom>
          <a:noFill/>
        </p:spPr>
        <p:txBody>
          <a:bodyPr wrap="square" rtlCol="0">
            <a:spAutoFit/>
          </a:bodyPr>
          <a:lstStyle/>
          <a:p>
            <a:r>
              <a:rPr lang="en-US" sz="1600" dirty="0"/>
              <a:t>       REVIVAL</a:t>
            </a:r>
          </a:p>
        </p:txBody>
      </p:sp>
      <p:sp>
        <p:nvSpPr>
          <p:cNvPr id="185" name="TextBox 184"/>
          <p:cNvSpPr txBox="1"/>
          <p:nvPr/>
        </p:nvSpPr>
        <p:spPr>
          <a:xfrm>
            <a:off x="6781800" y="3124200"/>
            <a:ext cx="1295401" cy="338554"/>
          </a:xfrm>
          <a:prstGeom prst="rect">
            <a:avLst/>
          </a:prstGeom>
          <a:noFill/>
        </p:spPr>
        <p:txBody>
          <a:bodyPr wrap="square" rtlCol="0">
            <a:spAutoFit/>
          </a:bodyPr>
          <a:lstStyle/>
          <a:p>
            <a:r>
              <a:rPr lang="en-US" sz="1600" dirty="0"/>
              <a:t> REJECTION</a:t>
            </a:r>
          </a:p>
        </p:txBody>
      </p:sp>
      <p:sp>
        <p:nvSpPr>
          <p:cNvPr id="186" name="TextBox 185"/>
          <p:cNvSpPr txBox="1"/>
          <p:nvPr/>
        </p:nvSpPr>
        <p:spPr>
          <a:xfrm rot="20144100">
            <a:off x="5241594" y="2820133"/>
            <a:ext cx="1105514" cy="369332"/>
          </a:xfrm>
          <a:prstGeom prst="rect">
            <a:avLst/>
          </a:prstGeom>
          <a:noFill/>
        </p:spPr>
        <p:txBody>
          <a:bodyPr wrap="square" rtlCol="0">
            <a:spAutoFit/>
          </a:bodyPr>
          <a:lstStyle/>
          <a:p>
            <a:r>
              <a:rPr lang="en-US" dirty="0"/>
              <a:t>   Glory</a:t>
            </a:r>
          </a:p>
        </p:txBody>
      </p:sp>
      <p:sp>
        <p:nvSpPr>
          <p:cNvPr id="187" name="TextBox 186"/>
          <p:cNvSpPr txBox="1"/>
          <p:nvPr/>
        </p:nvSpPr>
        <p:spPr>
          <a:xfrm>
            <a:off x="1981200" y="4343400"/>
            <a:ext cx="2438400" cy="369332"/>
          </a:xfrm>
          <a:prstGeom prst="rect">
            <a:avLst/>
          </a:prstGeom>
          <a:noFill/>
        </p:spPr>
        <p:txBody>
          <a:bodyPr wrap="square" rtlCol="0">
            <a:spAutoFit/>
          </a:bodyPr>
          <a:lstStyle/>
          <a:p>
            <a:r>
              <a:rPr lang="en-US" dirty="0"/>
              <a:t>Personal determination</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National deterioration</a:t>
            </a:r>
          </a:p>
        </p:txBody>
      </p:sp>
      <p:sp>
        <p:nvSpPr>
          <p:cNvPr id="189" name="TextBox 188"/>
          <p:cNvSpPr txBox="1"/>
          <p:nvPr/>
        </p:nvSpPr>
        <p:spPr>
          <a:xfrm>
            <a:off x="1143000" y="4724400"/>
            <a:ext cx="3810000" cy="338554"/>
          </a:xfrm>
          <a:prstGeom prst="rect">
            <a:avLst/>
          </a:prstGeom>
          <a:noFill/>
        </p:spPr>
        <p:txBody>
          <a:bodyPr wrap="square" rtlCol="0">
            <a:spAutoFit/>
          </a:bodyPr>
          <a:lstStyle/>
          <a:p>
            <a:r>
              <a:rPr lang="en-US" sz="1600" dirty="0"/>
              <a:t>  Creation of world to creation of kingdom</a:t>
            </a:r>
          </a:p>
        </p:txBody>
      </p:sp>
      <p:sp>
        <p:nvSpPr>
          <p:cNvPr id="190" name="TextBox 189"/>
          <p:cNvSpPr txBox="1"/>
          <p:nvPr/>
        </p:nvSpPr>
        <p:spPr>
          <a:xfrm>
            <a:off x="4648200" y="4724400"/>
            <a:ext cx="3810000" cy="338554"/>
          </a:xfrm>
          <a:prstGeom prst="rect">
            <a:avLst/>
          </a:prstGeom>
          <a:noFill/>
        </p:spPr>
        <p:txBody>
          <a:bodyPr wrap="square" rtlCol="0">
            <a:spAutoFit/>
          </a:bodyPr>
          <a:lstStyle/>
          <a:p>
            <a:r>
              <a:rPr lang="en-US" sz="1400" dirty="0"/>
              <a:t> </a:t>
            </a:r>
            <a:r>
              <a:rPr lang="en-US" sz="1600" dirty="0"/>
              <a:t>Solomon’s temple to rebuilding of temple</a:t>
            </a:r>
          </a:p>
        </p:txBody>
      </p:sp>
      <p:sp>
        <p:nvSpPr>
          <p:cNvPr id="199" name="TextBox 198"/>
          <p:cNvSpPr txBox="1"/>
          <p:nvPr/>
        </p:nvSpPr>
        <p:spPr>
          <a:xfrm rot="10800000" flipV="1">
            <a:off x="1143000" y="4983685"/>
            <a:ext cx="7315200" cy="584775"/>
          </a:xfrm>
          <a:prstGeom prst="rect">
            <a:avLst/>
          </a:prstGeom>
          <a:noFill/>
        </p:spPr>
        <p:txBody>
          <a:bodyPr wrap="square" rtlCol="0">
            <a:spAutoFit/>
          </a:bodyPr>
          <a:lstStyle/>
          <a:p>
            <a:r>
              <a:rPr lang="en-US" sz="1400" dirty="0"/>
              <a:t>   </a:t>
            </a:r>
            <a:r>
              <a:rPr lang="en-US" sz="1600" dirty="0"/>
              <a:t>The temple---the structural state of the temple corresponds to the spiritual state of       </a:t>
            </a:r>
            <a:br>
              <a:rPr lang="en-US" sz="1600" dirty="0"/>
            </a:br>
            <a:r>
              <a:rPr lang="en-US" sz="1600" dirty="0"/>
              <a:t>   the people   </a:t>
            </a:r>
          </a:p>
        </p:txBody>
      </p:sp>
      <p:sp>
        <p:nvSpPr>
          <p:cNvPr id="200" name="TextBox 199"/>
          <p:cNvSpPr txBox="1"/>
          <p:nvPr/>
        </p:nvSpPr>
        <p:spPr>
          <a:xfrm>
            <a:off x="1828800" y="5410200"/>
            <a:ext cx="6019800" cy="369332"/>
          </a:xfrm>
          <a:prstGeom prst="rect">
            <a:avLst/>
          </a:prstGeom>
          <a:noFill/>
        </p:spPr>
        <p:txBody>
          <a:bodyPr wrap="square" rtlCol="0">
            <a:spAutoFit/>
          </a:bodyPr>
          <a:lstStyle/>
          <a:p>
            <a:r>
              <a:rPr lang="en-US" dirty="0"/>
              <a:t>                   1 Chr.17:29:10-13; 2 Chr. 7:12-22; 16:9</a:t>
            </a:r>
          </a:p>
        </p:txBody>
      </p:sp>
      <p:sp>
        <p:nvSpPr>
          <p:cNvPr id="202" name="TextBox 201"/>
          <p:cNvSpPr txBox="1"/>
          <p:nvPr/>
        </p:nvSpPr>
        <p:spPr>
          <a:xfrm>
            <a:off x="1371600" y="5791200"/>
            <a:ext cx="7010400" cy="523220"/>
          </a:xfrm>
          <a:prstGeom prst="rect">
            <a:avLst/>
          </a:prstGeom>
          <a:noFill/>
        </p:spPr>
        <p:txBody>
          <a:bodyPr wrap="square" rtlCol="0">
            <a:spAutoFit/>
          </a:bodyPr>
          <a:lstStyle/>
          <a:p>
            <a:r>
              <a:rPr lang="en-US" sz="1400" dirty="0"/>
              <a:t>Christ is foretold in the Davidic Covenant (1 Chr. 17) and prefigured in the idealized kings David and Solomon; also the ark and the temple typify Christ’s  power and presence with us. </a:t>
            </a:r>
          </a:p>
        </p:txBody>
      </p:sp>
      <p:sp>
        <p:nvSpPr>
          <p:cNvPr id="4" name="TextBox 3"/>
          <p:cNvSpPr txBox="1"/>
          <p:nvPr/>
        </p:nvSpPr>
        <p:spPr>
          <a:xfrm>
            <a:off x="471055" y="254169"/>
            <a:ext cx="1622307" cy="987623"/>
          </a:xfrm>
          <a:prstGeom prst="rect">
            <a:avLst/>
          </a:prstGeom>
          <a:solidFill>
            <a:schemeClr val="accent1"/>
          </a:solidFill>
        </p:spPr>
        <p:txBody>
          <a:bodyPr wrap="square" rtlCol="0">
            <a:spAutoFit/>
          </a:bodyPr>
          <a:lstStyle/>
          <a:p>
            <a:r>
              <a:rPr lang="en-US" dirty="0"/>
              <a:t>Completed </a:t>
            </a:r>
            <a:r>
              <a:rPr lang="en-US" sz="2000" dirty="0"/>
              <a:t>between</a:t>
            </a:r>
            <a:r>
              <a:rPr lang="en-US" dirty="0"/>
              <a:t> 450 and 400 BC</a:t>
            </a:r>
          </a:p>
        </p:txBody>
      </p:sp>
      <p:sp>
        <p:nvSpPr>
          <p:cNvPr id="6" name="TextBox 5"/>
          <p:cNvSpPr txBox="1"/>
          <p:nvPr/>
        </p:nvSpPr>
        <p:spPr>
          <a:xfrm>
            <a:off x="123226" y="1551575"/>
            <a:ext cx="1179298" cy="1815882"/>
          </a:xfrm>
          <a:prstGeom prst="rect">
            <a:avLst/>
          </a:prstGeom>
          <a:noFill/>
        </p:spPr>
        <p:txBody>
          <a:bodyPr wrap="square" rtlCol="0">
            <a:spAutoFit/>
          </a:bodyPr>
          <a:lstStyle/>
          <a:p>
            <a:r>
              <a:rPr lang="en-US" sz="1400" dirty="0"/>
              <a:t>Hebrew title, </a:t>
            </a:r>
            <a:r>
              <a:rPr lang="en-US" sz="1400" i="1" dirty="0" err="1"/>
              <a:t>dibre</a:t>
            </a:r>
            <a:r>
              <a:rPr lang="en-US" sz="1400" i="1" dirty="0"/>
              <a:t> </a:t>
            </a:r>
            <a:r>
              <a:rPr lang="en-US" sz="1400" i="1" dirty="0" err="1"/>
              <a:t>hayyamim</a:t>
            </a:r>
            <a:r>
              <a:rPr lang="en-US" sz="1400" i="1" dirty="0"/>
              <a:t>, </a:t>
            </a:r>
            <a:r>
              <a:rPr lang="en-US" sz="1400" dirty="0"/>
              <a:t>means “the events (or annals) of the days or years.”</a:t>
            </a:r>
          </a:p>
        </p:txBody>
      </p:sp>
      <p:sp>
        <p:nvSpPr>
          <p:cNvPr id="7" name="TextBox 6"/>
          <p:cNvSpPr txBox="1"/>
          <p:nvPr/>
        </p:nvSpPr>
        <p:spPr>
          <a:xfrm>
            <a:off x="7166832" y="579829"/>
            <a:ext cx="1519968" cy="400110"/>
          </a:xfrm>
          <a:prstGeom prst="rect">
            <a:avLst/>
          </a:prstGeom>
          <a:solidFill>
            <a:schemeClr val="accent1"/>
          </a:solidFill>
          <a:ln>
            <a:solidFill>
              <a:schemeClr val="accent1"/>
            </a:solidFill>
          </a:ln>
        </p:spPr>
        <p:txBody>
          <a:bodyPr wrap="none" rtlCol="0">
            <a:spAutoFit/>
          </a:bodyPr>
          <a:lstStyle/>
          <a:p>
            <a:r>
              <a:rPr lang="en-US" sz="2000" dirty="0"/>
              <a:t>Author</a:t>
            </a:r>
            <a:r>
              <a:rPr lang="en-US" dirty="0"/>
              <a:t> - Ezra</a:t>
            </a:r>
          </a:p>
        </p:txBody>
      </p:sp>
    </p:spTree>
    <p:extLst>
      <p:ext uri="{BB962C8B-B14F-4D97-AF65-F5344CB8AC3E}">
        <p14:creationId xmlns:p14="http://schemas.microsoft.com/office/powerpoint/2010/main" val="182927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3"/>
          <p:cNvSpPr/>
          <p:nvPr/>
        </p:nvSpPr>
        <p:spPr>
          <a:xfrm>
            <a:off x="1093689" y="1372440"/>
            <a:ext cx="7932960" cy="35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1000" b="0" strike="noStrike" spc="-1" dirty="0">
              <a:latin typeface="Arial"/>
            </a:endParaRPr>
          </a:p>
          <a:p>
            <a:r>
              <a:rPr lang="en-US" sz="2200" b="1" spc="-1" dirty="0">
                <a:solidFill>
                  <a:srgbClr val="000000"/>
                </a:solidFill>
                <a:latin typeface="Arial"/>
              </a:rPr>
              <a:t>Solomon asks God for wisdom and knowledge; </a:t>
            </a:r>
          </a:p>
          <a:p>
            <a:r>
              <a:rPr lang="en-US" sz="2200" b="1" spc="-1" dirty="0">
                <a:solidFill>
                  <a:srgbClr val="000000"/>
                </a:solidFill>
                <a:latin typeface="Arial"/>
              </a:rPr>
              <a:t>God grants these, and more.</a:t>
            </a:r>
          </a:p>
          <a:p>
            <a:endParaRPr lang="en-US" sz="2200" b="1" spc="-1" dirty="0">
              <a:solidFill>
                <a:srgbClr val="000000"/>
              </a:solidFill>
              <a:latin typeface="Arial"/>
            </a:endParaRPr>
          </a:p>
          <a:p>
            <a:endParaRPr lang="en-US" sz="2200" b="1" spc="-1" dirty="0">
              <a:solidFill>
                <a:srgbClr val="000000"/>
              </a:solidFill>
              <a:latin typeface="Arial"/>
            </a:endParaRPr>
          </a:p>
          <a:p>
            <a:endParaRPr lang="en-US" sz="2200" b="1" spc="-1" dirty="0">
              <a:solidFill>
                <a:srgbClr val="000000"/>
              </a:solidFill>
              <a:latin typeface="Arial"/>
            </a:endParaRPr>
          </a:p>
          <a:p>
            <a:endParaRPr lang="en-US" sz="1000" b="1" spc="-1" dirty="0">
              <a:solidFill>
                <a:srgbClr val="000000"/>
              </a:solidFill>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a:p>
            <a:pPr>
              <a:lnSpc>
                <a:spcPct val="100000"/>
              </a:lnSpc>
            </a:pPr>
            <a:endParaRPr lang="en-US" sz="800" b="1" spc="-1" dirty="0">
              <a:latin typeface="Arial"/>
            </a:endParaRPr>
          </a:p>
          <a:p>
            <a:pPr>
              <a:lnSpc>
                <a:spcPct val="100000"/>
              </a:lnSpc>
            </a:pPr>
            <a:r>
              <a:rPr lang="en-US" sz="2200" b="1" spc="-1" dirty="0">
                <a:latin typeface="Arial"/>
              </a:rPr>
              <a:t>Materials for the temple gathered from Hiram, King of </a:t>
            </a:r>
            <a:r>
              <a:rPr lang="en-US" sz="2200" b="1" spc="-1" dirty="0" err="1">
                <a:latin typeface="Arial"/>
              </a:rPr>
              <a:t>Tyre</a:t>
            </a:r>
            <a:endParaRPr lang="en-US" sz="2200" b="1" spc="-1" dirty="0">
              <a:latin typeface="Arial"/>
            </a:endParaRPr>
          </a:p>
          <a:p>
            <a:pPr>
              <a:lnSpc>
                <a:spcPct val="100000"/>
              </a:lnSpc>
            </a:pPr>
            <a:endParaRPr lang="en-US" sz="1000" b="0" strike="noStrike" spc="-1" dirty="0">
              <a:latin typeface="Arial"/>
            </a:endParaRPr>
          </a:p>
          <a:p>
            <a:pPr>
              <a:lnSpc>
                <a:spcPct val="100000"/>
              </a:lnSpc>
            </a:pPr>
            <a:endParaRPr lang="en-US" sz="1000" spc="-1" dirty="0">
              <a:latin typeface="Arial"/>
            </a:endParaRPr>
          </a:p>
          <a:p>
            <a:pPr>
              <a:lnSpc>
                <a:spcPct val="100000"/>
              </a:lnSpc>
            </a:pPr>
            <a:endParaRPr lang="en-US" sz="1000" b="0" strike="noStrike" spc="-1" dirty="0">
              <a:latin typeface="Arial"/>
            </a:endParaRPr>
          </a:p>
          <a:p>
            <a:pPr>
              <a:lnSpc>
                <a:spcPct val="100000"/>
              </a:lnSpc>
            </a:pPr>
            <a:endParaRPr lang="en-US" sz="1000" spc="-1" dirty="0">
              <a:latin typeface="Arial"/>
            </a:endParaRPr>
          </a:p>
          <a:p>
            <a:pPr>
              <a:lnSpc>
                <a:spcPct val="100000"/>
              </a:lnSpc>
            </a:pPr>
            <a:endParaRPr lang="en-US" sz="1000" b="0" strike="noStrike" spc="-1" dirty="0">
              <a:latin typeface="Arial"/>
            </a:endParaRPr>
          </a:p>
          <a:p>
            <a:pPr>
              <a:lnSpc>
                <a:spcPct val="100000"/>
              </a:lnSpc>
            </a:pPr>
            <a:r>
              <a:rPr lang="en-US" sz="2200" b="1" spc="-1" dirty="0">
                <a:solidFill>
                  <a:srgbClr val="000000"/>
                </a:solidFill>
                <a:latin typeface="Arial"/>
              </a:rPr>
              <a:t>Details of building the temple.</a:t>
            </a:r>
          </a:p>
          <a:p>
            <a:pPr>
              <a:lnSpc>
                <a:spcPct val="100000"/>
              </a:lnSpc>
            </a:pPr>
            <a:endParaRPr lang="en-US" sz="1600" b="1" spc="-1" dirty="0">
              <a:solidFill>
                <a:srgbClr val="000000"/>
              </a:solidFill>
              <a:latin typeface="Arial"/>
            </a:endParaRPr>
          </a:p>
          <a:p>
            <a:pPr>
              <a:lnSpc>
                <a:spcPct val="100000"/>
              </a:lnSpc>
            </a:pPr>
            <a:r>
              <a:rPr lang="en-US" sz="2200" b="1" spc="-1" dirty="0">
                <a:solidFill>
                  <a:srgbClr val="000000"/>
                </a:solidFill>
                <a:latin typeface="Arial"/>
              </a:rPr>
              <a:t>Details of the furnishings &amp; utensils of the temple.</a:t>
            </a:r>
          </a:p>
          <a:p>
            <a:pPr>
              <a:lnSpc>
                <a:spcPct val="100000"/>
              </a:lnSpc>
            </a:pPr>
            <a:endParaRPr lang="en-US" sz="2200" b="1" strike="noStrike" spc="-1" dirty="0">
              <a:solidFill>
                <a:srgbClr val="000000"/>
              </a:solidFill>
              <a:latin typeface="Arial"/>
            </a:endParaRPr>
          </a:p>
        </p:txBody>
      </p:sp>
      <p:sp>
        <p:nvSpPr>
          <p:cNvPr id="14" name="TextBox 13"/>
          <p:cNvSpPr txBox="1"/>
          <p:nvPr/>
        </p:nvSpPr>
        <p:spPr>
          <a:xfrm>
            <a:off x="1295400" y="2665274"/>
            <a:ext cx="7289505" cy="1877437"/>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1:10</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“Now give me wisdom and knowledge that I may go out and come in before this people; for who can judge this great people of Yours?”</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1:12</a:t>
            </a:r>
            <a:r>
              <a:rPr lang="en-US" b="1" i="1" spc="-1" dirty="0">
                <a:solidFill>
                  <a:srgbClr val="002060"/>
                </a:solidFill>
                <a:latin typeface="Arial" panose="020B0604020202020204" pitchFamily="34" charset="0"/>
                <a:cs typeface="Arial" panose="020B0604020202020204" pitchFamily="34" charset="0"/>
              </a:rPr>
              <a:t>   "wisdom and knowledge are granted to you; and I will give you riches and wealth and honor, such as none of the kings have had who were before you, nor shall any after you have the like."</a:t>
            </a:r>
          </a:p>
        </p:txBody>
      </p:sp>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Solomon the King</a:t>
            </a:r>
          </a:p>
        </p:txBody>
      </p:sp>
      <p:sp>
        <p:nvSpPr>
          <p:cNvPr id="209" name="CustomShape 2"/>
          <p:cNvSpPr/>
          <p:nvPr/>
        </p:nvSpPr>
        <p:spPr>
          <a:xfrm>
            <a:off x="41760" y="1363320"/>
            <a:ext cx="1045080" cy="389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1000" b="0" strike="noStrike" spc="-1" dirty="0">
              <a:latin typeface="Arial"/>
            </a:endParaRPr>
          </a:p>
          <a:p>
            <a:pPr algn="ctr">
              <a:lnSpc>
                <a:spcPct val="100000"/>
              </a:lnSpc>
            </a:pPr>
            <a:r>
              <a:rPr lang="en-US" sz="2200" b="1" spc="-1" dirty="0">
                <a:latin typeface="Arial"/>
              </a:rPr>
              <a:t>1</a:t>
            </a:r>
          </a:p>
          <a:p>
            <a:pPr algn="ctr">
              <a:lnSpc>
                <a:spcPct val="100000"/>
              </a:lnSpc>
            </a:pPr>
            <a:endParaRPr lang="en-US" sz="2200" b="1" strike="noStrike" spc="-1" dirty="0">
              <a:latin typeface="Arial"/>
            </a:endParaRPr>
          </a:p>
          <a:p>
            <a:pPr algn="ctr">
              <a:lnSpc>
                <a:spcPct val="100000"/>
              </a:lnSpc>
            </a:pPr>
            <a:endParaRPr lang="en-US" sz="2200" b="1" spc="-1" dirty="0">
              <a:latin typeface="Arial"/>
            </a:endParaRPr>
          </a:p>
          <a:p>
            <a:pPr algn="ctr">
              <a:lnSpc>
                <a:spcPct val="100000"/>
              </a:lnSpc>
            </a:pPr>
            <a:endParaRPr lang="en-US" sz="2200" b="0" strike="noStrike" spc="-1" dirty="0">
              <a:latin typeface="Arial"/>
            </a:endParaRPr>
          </a:p>
          <a:p>
            <a:pPr algn="ctr">
              <a:lnSpc>
                <a:spcPct val="100000"/>
              </a:lnSpc>
            </a:pPr>
            <a:endParaRPr lang="en-US" sz="2200" spc="-1" dirty="0">
              <a:latin typeface="Arial"/>
            </a:endParaRPr>
          </a:p>
          <a:p>
            <a:pPr algn="ctr">
              <a:lnSpc>
                <a:spcPct val="100000"/>
              </a:lnSpc>
            </a:pPr>
            <a:endParaRPr lang="en-US" sz="2200" b="0" strike="noStrike" spc="-1" dirty="0">
              <a:latin typeface="Arial"/>
            </a:endParaRPr>
          </a:p>
          <a:p>
            <a:pPr algn="ctr">
              <a:lnSpc>
                <a:spcPct val="100000"/>
              </a:lnSpc>
            </a:pPr>
            <a:endParaRPr lang="en-US" sz="2200" b="0" strike="noStrike" spc="-1" dirty="0">
              <a:latin typeface="Arial"/>
            </a:endParaRPr>
          </a:p>
          <a:p>
            <a:pPr algn="ctr">
              <a:lnSpc>
                <a:spcPct val="100000"/>
              </a:lnSpc>
            </a:pPr>
            <a:endParaRPr lang="en-US" b="0" strike="noStrike" spc="-1" dirty="0">
              <a:latin typeface="Arial"/>
            </a:endParaRPr>
          </a:p>
          <a:p>
            <a:pPr algn="ctr">
              <a:lnSpc>
                <a:spcPct val="100000"/>
              </a:lnSpc>
            </a:pPr>
            <a:r>
              <a:rPr lang="en-US" sz="2200" b="1" spc="-1" dirty="0">
                <a:latin typeface="Arial"/>
              </a:rPr>
              <a:t>2</a:t>
            </a:r>
            <a:endParaRPr lang="en-US" sz="2200" b="1" strike="noStrike" spc="-1" dirty="0">
              <a:latin typeface="Arial"/>
            </a:endParaRPr>
          </a:p>
          <a:p>
            <a:pPr algn="ctr">
              <a:lnSpc>
                <a:spcPct val="100000"/>
              </a:lnSpc>
            </a:pPr>
            <a:endParaRPr lang="en-US" sz="1000" b="0" strike="noStrike" spc="-1" dirty="0">
              <a:latin typeface="Arial"/>
            </a:endParaRPr>
          </a:p>
          <a:p>
            <a:pPr algn="ctr">
              <a:lnSpc>
                <a:spcPct val="100000"/>
              </a:lnSpc>
            </a:pPr>
            <a:endParaRPr lang="en-US" sz="1000" spc="-1" dirty="0">
              <a:latin typeface="Arial"/>
            </a:endParaRPr>
          </a:p>
          <a:p>
            <a:pPr algn="ctr">
              <a:lnSpc>
                <a:spcPct val="100000"/>
              </a:lnSpc>
            </a:pPr>
            <a:endParaRPr lang="en-US" sz="1000" b="0" strike="noStrike" spc="-1" dirty="0">
              <a:latin typeface="Arial"/>
            </a:endParaRPr>
          </a:p>
          <a:p>
            <a:pPr algn="ctr">
              <a:lnSpc>
                <a:spcPct val="100000"/>
              </a:lnSpc>
            </a:pPr>
            <a:endParaRPr lang="en-US" sz="1000" spc="-1" dirty="0">
              <a:latin typeface="Arial"/>
            </a:endParaRPr>
          </a:p>
          <a:p>
            <a:pPr algn="ctr">
              <a:lnSpc>
                <a:spcPct val="100000"/>
              </a:lnSpc>
            </a:pPr>
            <a:endParaRPr lang="en-US" sz="1000" b="0" strike="noStrike" spc="-1" dirty="0">
              <a:latin typeface="Arial"/>
            </a:endParaRPr>
          </a:p>
          <a:p>
            <a:pPr algn="ctr">
              <a:lnSpc>
                <a:spcPct val="100000"/>
              </a:lnSpc>
            </a:pPr>
            <a:r>
              <a:rPr lang="en-US" sz="2200" b="1" spc="-1" dirty="0">
                <a:latin typeface="Arial"/>
              </a:rPr>
              <a:t>3</a:t>
            </a:r>
          </a:p>
          <a:p>
            <a:pPr algn="ctr">
              <a:lnSpc>
                <a:spcPct val="100000"/>
              </a:lnSpc>
            </a:pPr>
            <a:endParaRPr lang="en-US" sz="1600" b="1" spc="-1" dirty="0">
              <a:latin typeface="Arial"/>
            </a:endParaRPr>
          </a:p>
          <a:p>
            <a:pPr algn="ctr">
              <a:lnSpc>
                <a:spcPct val="100000"/>
              </a:lnSpc>
            </a:pPr>
            <a:r>
              <a:rPr lang="en-US" sz="2200" b="1" spc="-1" dirty="0">
                <a:latin typeface="Arial"/>
              </a:rPr>
              <a:t>4</a:t>
            </a:r>
          </a:p>
          <a:p>
            <a:pPr algn="ctr">
              <a:lnSpc>
                <a:spcPct val="100000"/>
              </a:lnSpc>
            </a:pPr>
            <a:endParaRPr lang="en-US" sz="2200" b="0" strike="noStrike" spc="-1" dirty="0">
              <a:latin typeface="Arial"/>
            </a:endParaRPr>
          </a:p>
        </p:txBody>
      </p:sp>
      <p:sp>
        <p:nvSpPr>
          <p:cNvPr id="8" name="TextBox 7"/>
          <p:cNvSpPr txBox="1"/>
          <p:nvPr/>
        </p:nvSpPr>
        <p:spPr>
          <a:xfrm>
            <a:off x="1295400" y="4916269"/>
            <a:ext cx="7289505" cy="646331"/>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2:1</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Then Solomon determined to build a temple for the name of the LORD . . .</a:t>
            </a:r>
            <a:endParaRPr lang="en-US" b="1" i="1" spc="-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32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stomShape 1"/>
          <p:cNvSpPr/>
          <p:nvPr/>
        </p:nvSpPr>
        <p:spPr>
          <a:xfrm>
            <a:off x="952200" y="408600"/>
            <a:ext cx="570276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4800" dirty="0">
                <a:solidFill>
                  <a:srgbClr val="FFC000"/>
                </a:solidFill>
              </a:rPr>
              <a:t>Solomon the King</a:t>
            </a:r>
          </a:p>
        </p:txBody>
      </p:sp>
      <p:sp>
        <p:nvSpPr>
          <p:cNvPr id="209" name="CustomShape 2"/>
          <p:cNvSpPr/>
          <p:nvPr/>
        </p:nvSpPr>
        <p:spPr>
          <a:xfrm>
            <a:off x="41760" y="1295400"/>
            <a:ext cx="1045080" cy="389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1" u="sng" strike="noStrike" spc="-1" dirty="0">
                <a:uFillTx/>
                <a:latin typeface="Arial"/>
              </a:rPr>
              <a:t>Chap</a:t>
            </a:r>
            <a:endParaRPr lang="en-US" sz="2400" b="0" strike="noStrike" spc="-1" dirty="0">
              <a:latin typeface="Arial"/>
            </a:endParaRPr>
          </a:p>
          <a:p>
            <a:pPr algn="ctr">
              <a:lnSpc>
                <a:spcPct val="100000"/>
              </a:lnSpc>
            </a:pPr>
            <a:endParaRPr lang="en-US" sz="1000" b="0" strike="noStrike" spc="-1" dirty="0">
              <a:latin typeface="Arial"/>
            </a:endParaRPr>
          </a:p>
          <a:p>
            <a:pPr algn="ctr">
              <a:lnSpc>
                <a:spcPct val="100000"/>
              </a:lnSpc>
            </a:pPr>
            <a:r>
              <a:rPr lang="en-US" sz="2200" b="1" spc="-1" dirty="0">
                <a:latin typeface="Arial"/>
              </a:rPr>
              <a:t>5</a:t>
            </a:r>
          </a:p>
          <a:p>
            <a:pPr algn="ctr">
              <a:lnSpc>
                <a:spcPct val="100000"/>
              </a:lnSpc>
            </a:pPr>
            <a:endParaRPr lang="en-US" sz="2200" b="1" strike="noStrike" spc="-1" dirty="0">
              <a:latin typeface="Arial"/>
            </a:endParaRPr>
          </a:p>
          <a:p>
            <a:pPr algn="ctr">
              <a:lnSpc>
                <a:spcPct val="100000"/>
              </a:lnSpc>
            </a:pPr>
            <a:endParaRPr lang="en-US" sz="2200" b="1" spc="-1" dirty="0">
              <a:latin typeface="Arial"/>
            </a:endParaRPr>
          </a:p>
          <a:p>
            <a:pPr algn="ctr">
              <a:lnSpc>
                <a:spcPct val="100000"/>
              </a:lnSpc>
            </a:pPr>
            <a:endParaRPr lang="en-US" sz="2200" b="0" strike="noStrike" spc="-1" dirty="0">
              <a:latin typeface="Arial"/>
            </a:endParaRPr>
          </a:p>
          <a:p>
            <a:pPr algn="ctr">
              <a:lnSpc>
                <a:spcPct val="100000"/>
              </a:lnSpc>
            </a:pPr>
            <a:endParaRPr lang="en-US" sz="2200" spc="-1" dirty="0">
              <a:latin typeface="Arial"/>
            </a:endParaRPr>
          </a:p>
          <a:p>
            <a:pPr algn="ctr">
              <a:lnSpc>
                <a:spcPct val="100000"/>
              </a:lnSpc>
            </a:pPr>
            <a:endParaRPr lang="en-US" sz="2200" b="0" strike="noStrike" spc="-1" dirty="0">
              <a:latin typeface="Arial"/>
            </a:endParaRPr>
          </a:p>
          <a:p>
            <a:pPr algn="ctr">
              <a:lnSpc>
                <a:spcPct val="100000"/>
              </a:lnSpc>
            </a:pPr>
            <a:endParaRPr lang="en-US" sz="2200" spc="-1" dirty="0">
              <a:latin typeface="Arial"/>
            </a:endParaRPr>
          </a:p>
          <a:p>
            <a:pPr algn="ctr">
              <a:lnSpc>
                <a:spcPct val="100000"/>
              </a:lnSpc>
            </a:pPr>
            <a:endParaRPr lang="en-US" sz="2200" b="0" strike="noStrike" spc="-1" dirty="0">
              <a:latin typeface="Arial"/>
            </a:endParaRPr>
          </a:p>
          <a:p>
            <a:pPr algn="ctr">
              <a:lnSpc>
                <a:spcPct val="100000"/>
              </a:lnSpc>
            </a:pPr>
            <a:endParaRPr lang="en-US" sz="1000" b="0" strike="noStrike" spc="-1" dirty="0">
              <a:latin typeface="Arial"/>
            </a:endParaRPr>
          </a:p>
          <a:p>
            <a:pPr algn="ctr">
              <a:lnSpc>
                <a:spcPct val="100000"/>
              </a:lnSpc>
            </a:pPr>
            <a:endParaRPr lang="en-US" sz="1000" b="0" strike="noStrike" spc="-1" dirty="0">
              <a:latin typeface="Arial"/>
            </a:endParaRPr>
          </a:p>
          <a:p>
            <a:pPr algn="ctr">
              <a:lnSpc>
                <a:spcPct val="100000"/>
              </a:lnSpc>
            </a:pPr>
            <a:r>
              <a:rPr lang="en-US" sz="2200" b="1" spc="-1" dirty="0">
                <a:latin typeface="Arial"/>
              </a:rPr>
              <a:t>6</a:t>
            </a:r>
            <a:endParaRPr lang="en-US" sz="2200" b="1" strike="noStrike" spc="-1" dirty="0">
              <a:latin typeface="Arial"/>
            </a:endParaRPr>
          </a:p>
          <a:p>
            <a:pPr algn="ctr">
              <a:lnSpc>
                <a:spcPct val="100000"/>
              </a:lnSpc>
            </a:pPr>
            <a:endParaRPr lang="en-US" sz="1000" b="0" strike="noStrike" spc="-1" dirty="0">
              <a:latin typeface="Arial"/>
            </a:endParaRPr>
          </a:p>
          <a:p>
            <a:pPr algn="ctr">
              <a:lnSpc>
                <a:spcPct val="100000"/>
              </a:lnSpc>
            </a:pPr>
            <a:endParaRPr lang="en-US" sz="1000" spc="-1" dirty="0">
              <a:latin typeface="Arial"/>
            </a:endParaRPr>
          </a:p>
          <a:p>
            <a:pPr algn="ctr">
              <a:lnSpc>
                <a:spcPct val="100000"/>
              </a:lnSpc>
            </a:pPr>
            <a:endParaRPr lang="en-US" sz="1000" b="0" strike="noStrike" spc="-1" dirty="0">
              <a:latin typeface="Arial"/>
            </a:endParaRPr>
          </a:p>
          <a:p>
            <a:pPr algn="ctr">
              <a:lnSpc>
                <a:spcPct val="100000"/>
              </a:lnSpc>
            </a:pPr>
            <a:endParaRPr lang="en-US" sz="1000" spc="-1" dirty="0">
              <a:latin typeface="Arial"/>
            </a:endParaRPr>
          </a:p>
          <a:p>
            <a:pPr algn="ctr">
              <a:lnSpc>
                <a:spcPct val="100000"/>
              </a:lnSpc>
            </a:pPr>
            <a:endParaRPr lang="en-US" sz="1000" b="0" strike="noStrike" spc="-1" dirty="0">
              <a:latin typeface="Arial"/>
            </a:endParaRPr>
          </a:p>
          <a:p>
            <a:pPr algn="ctr">
              <a:lnSpc>
                <a:spcPct val="100000"/>
              </a:lnSpc>
            </a:pPr>
            <a:endParaRPr lang="en-US" sz="1000" b="0" strike="noStrike" spc="-1" dirty="0">
              <a:latin typeface="Arial"/>
            </a:endParaRPr>
          </a:p>
          <a:p>
            <a:pPr algn="ctr">
              <a:lnSpc>
                <a:spcPct val="100000"/>
              </a:lnSpc>
            </a:pPr>
            <a:r>
              <a:rPr lang="en-US" sz="2200" b="1" spc="-1" dirty="0">
                <a:latin typeface="Arial"/>
              </a:rPr>
              <a:t>7</a:t>
            </a:r>
          </a:p>
          <a:p>
            <a:pPr algn="ctr">
              <a:lnSpc>
                <a:spcPct val="100000"/>
              </a:lnSpc>
            </a:pPr>
            <a:endParaRPr lang="en-US" sz="1600" b="1" spc="-1" dirty="0">
              <a:latin typeface="Arial"/>
            </a:endParaRPr>
          </a:p>
          <a:p>
            <a:pPr algn="ctr">
              <a:lnSpc>
                <a:spcPct val="100000"/>
              </a:lnSpc>
            </a:pPr>
            <a:endParaRPr lang="en-US" sz="2200" b="0" strike="noStrike" spc="-1" dirty="0">
              <a:latin typeface="Arial"/>
            </a:endParaRPr>
          </a:p>
        </p:txBody>
      </p:sp>
      <p:sp>
        <p:nvSpPr>
          <p:cNvPr id="210" name="CustomShape 3"/>
          <p:cNvSpPr/>
          <p:nvPr/>
        </p:nvSpPr>
        <p:spPr>
          <a:xfrm>
            <a:off x="1086840" y="1295400"/>
            <a:ext cx="7932960" cy="35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u="sng" strike="noStrike" spc="-1" dirty="0">
                <a:uFillTx/>
                <a:latin typeface="Arial"/>
              </a:rPr>
              <a:t>Principal Events </a:t>
            </a:r>
            <a:r>
              <a:rPr lang="en-US" sz="2200" b="1" u="sng" strike="noStrike" spc="-1" dirty="0">
                <a:uFillTx/>
                <a:latin typeface="Arial"/>
              </a:rPr>
              <a:t>(with key verses)</a:t>
            </a:r>
            <a:endParaRPr lang="en-US" sz="2200" b="0" strike="noStrike" spc="-1" dirty="0">
              <a:latin typeface="Arial"/>
            </a:endParaRPr>
          </a:p>
          <a:p>
            <a:pPr>
              <a:lnSpc>
                <a:spcPct val="100000"/>
              </a:lnSpc>
            </a:pPr>
            <a:endParaRPr lang="en-US" sz="1000" b="0" strike="noStrike" spc="-1" dirty="0">
              <a:latin typeface="Arial"/>
            </a:endParaRPr>
          </a:p>
          <a:p>
            <a:r>
              <a:rPr lang="en-US" sz="2200" b="1" spc="-1" dirty="0">
                <a:solidFill>
                  <a:srgbClr val="000000"/>
                </a:solidFill>
                <a:latin typeface="Arial"/>
              </a:rPr>
              <a:t>The temple completed; The ark placed in the temple &amp; furnishings added.</a:t>
            </a:r>
          </a:p>
          <a:p>
            <a:endParaRPr lang="en-US" sz="2200" b="1" spc="-1" dirty="0">
              <a:solidFill>
                <a:srgbClr val="000000"/>
              </a:solidFill>
              <a:latin typeface="Arial"/>
            </a:endParaRPr>
          </a:p>
          <a:p>
            <a:endParaRPr lang="en-US" sz="2200" b="1" spc="-1" dirty="0">
              <a:solidFill>
                <a:srgbClr val="000000"/>
              </a:solidFill>
              <a:latin typeface="Arial"/>
            </a:endParaRPr>
          </a:p>
          <a:p>
            <a:endParaRPr lang="en-US" sz="2200" b="1" spc="-1" dirty="0">
              <a:solidFill>
                <a:srgbClr val="000000"/>
              </a:solidFill>
              <a:latin typeface="Arial"/>
            </a:endParaRPr>
          </a:p>
          <a:p>
            <a:endParaRPr lang="en-US" sz="1000" b="1" spc="-1" dirty="0">
              <a:solidFill>
                <a:srgbClr val="000000"/>
              </a:solidFill>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a:p>
            <a:pPr>
              <a:lnSpc>
                <a:spcPct val="100000"/>
              </a:lnSpc>
            </a:pPr>
            <a:endParaRPr lang="en-US" sz="2200" b="1" spc="-1" dirty="0">
              <a:latin typeface="Arial"/>
            </a:endParaRPr>
          </a:p>
          <a:p>
            <a:pPr>
              <a:lnSpc>
                <a:spcPct val="100000"/>
              </a:lnSpc>
            </a:pPr>
            <a:endParaRPr lang="en-US" sz="1000" b="1" spc="-1" dirty="0">
              <a:latin typeface="Arial"/>
            </a:endParaRPr>
          </a:p>
          <a:p>
            <a:pPr>
              <a:lnSpc>
                <a:spcPct val="100000"/>
              </a:lnSpc>
            </a:pPr>
            <a:r>
              <a:rPr lang="en-US" sz="2200" b="1" spc="-1" dirty="0">
                <a:latin typeface="Arial"/>
              </a:rPr>
              <a:t>Solomon prays for forgiveness of sins for the people. </a:t>
            </a:r>
          </a:p>
          <a:p>
            <a:pPr>
              <a:lnSpc>
                <a:spcPct val="100000"/>
              </a:lnSpc>
            </a:pPr>
            <a:endParaRPr lang="en-US" sz="1000" b="0" strike="noStrike" spc="-1" dirty="0">
              <a:latin typeface="Arial"/>
            </a:endParaRPr>
          </a:p>
          <a:p>
            <a:pPr>
              <a:lnSpc>
                <a:spcPct val="100000"/>
              </a:lnSpc>
            </a:pPr>
            <a:endParaRPr lang="en-US" sz="1000" spc="-1" dirty="0">
              <a:latin typeface="Arial"/>
            </a:endParaRPr>
          </a:p>
          <a:p>
            <a:pPr>
              <a:lnSpc>
                <a:spcPct val="100000"/>
              </a:lnSpc>
            </a:pPr>
            <a:endParaRPr lang="en-US" sz="1000" b="0" strike="noStrike" spc="-1" dirty="0">
              <a:latin typeface="Arial"/>
            </a:endParaRPr>
          </a:p>
          <a:p>
            <a:pPr>
              <a:lnSpc>
                <a:spcPct val="100000"/>
              </a:lnSpc>
            </a:pPr>
            <a:endParaRPr lang="en-US" sz="1000" spc="-1" dirty="0">
              <a:latin typeface="Arial"/>
            </a:endParaRPr>
          </a:p>
          <a:p>
            <a:pPr>
              <a:lnSpc>
                <a:spcPct val="100000"/>
              </a:lnSpc>
            </a:pPr>
            <a:endParaRPr lang="en-US" sz="1000" b="0" strike="noStrike" spc="-1" dirty="0">
              <a:latin typeface="Arial"/>
            </a:endParaRPr>
          </a:p>
          <a:p>
            <a:pPr>
              <a:lnSpc>
                <a:spcPct val="100000"/>
              </a:lnSpc>
            </a:pPr>
            <a:endParaRPr lang="en-US" sz="1000" b="1" spc="-1" dirty="0">
              <a:solidFill>
                <a:srgbClr val="000000"/>
              </a:solidFill>
              <a:latin typeface="Arial"/>
            </a:endParaRPr>
          </a:p>
          <a:p>
            <a:pPr>
              <a:lnSpc>
                <a:spcPct val="100000"/>
              </a:lnSpc>
            </a:pPr>
            <a:r>
              <a:rPr lang="en-US" sz="2200" b="1" spc="-1" dirty="0">
                <a:solidFill>
                  <a:srgbClr val="000000"/>
                </a:solidFill>
                <a:latin typeface="Arial"/>
              </a:rPr>
              <a:t>Solomon dedicates the temple; God gives a warning.</a:t>
            </a:r>
          </a:p>
          <a:p>
            <a:pPr>
              <a:lnSpc>
                <a:spcPct val="100000"/>
              </a:lnSpc>
            </a:pPr>
            <a:r>
              <a:rPr lang="en-US" sz="1600" b="1" spc="-1" dirty="0">
                <a:solidFill>
                  <a:srgbClr val="000000"/>
                </a:solidFill>
                <a:latin typeface="Arial"/>
              </a:rPr>
              <a:t>     7:17-20  Blessings if they obey; consequences if they disobey.</a:t>
            </a:r>
          </a:p>
          <a:p>
            <a:pPr>
              <a:lnSpc>
                <a:spcPct val="100000"/>
              </a:lnSpc>
            </a:pPr>
            <a:endParaRPr lang="en-US" sz="2200" b="1" strike="noStrike" spc="-1" dirty="0">
              <a:solidFill>
                <a:srgbClr val="000000"/>
              </a:solidFill>
              <a:latin typeface="Arial"/>
            </a:endParaRPr>
          </a:p>
        </p:txBody>
      </p:sp>
      <p:sp>
        <p:nvSpPr>
          <p:cNvPr id="14" name="TextBox 13"/>
          <p:cNvSpPr txBox="1"/>
          <p:nvPr/>
        </p:nvSpPr>
        <p:spPr>
          <a:xfrm>
            <a:off x="1295400" y="2520077"/>
            <a:ext cx="7467600" cy="2277547"/>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5:1</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So all the work that Solomon had done for the house of the LORD was finished; </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5:5</a:t>
            </a:r>
            <a:r>
              <a:rPr lang="en-US" b="1" i="1" spc="-1" dirty="0">
                <a:solidFill>
                  <a:srgbClr val="002060"/>
                </a:solidFill>
                <a:latin typeface="Arial" panose="020B0604020202020204" pitchFamily="34" charset="0"/>
                <a:cs typeface="Arial" panose="020B0604020202020204" pitchFamily="34" charset="0"/>
              </a:rPr>
              <a:t>  Then they brought up the ark, the tabernacle of meeting, and all the holy furnishings that were in the tabernacle.</a:t>
            </a:r>
          </a:p>
          <a:p>
            <a:endParaRPr lang="en-US" sz="800" b="1" i="1" spc="-1" dirty="0">
              <a:solidFill>
                <a:srgbClr val="002060"/>
              </a:solidFill>
              <a:latin typeface="Arial" panose="020B0604020202020204" pitchFamily="34" charset="0"/>
              <a:cs typeface="Arial" panose="020B0604020202020204" pitchFamily="34" charset="0"/>
            </a:endParaRPr>
          </a:p>
          <a:p>
            <a:r>
              <a:rPr lang="en-US" b="1" spc="-1" dirty="0">
                <a:latin typeface="Arial" panose="020B0604020202020204" pitchFamily="34" charset="0"/>
                <a:cs typeface="Arial" panose="020B0604020202020204" pitchFamily="34" charset="0"/>
              </a:rPr>
              <a:t>5:10</a:t>
            </a:r>
            <a:r>
              <a:rPr lang="en-US" b="1" i="1" spc="-1" dirty="0">
                <a:solidFill>
                  <a:srgbClr val="002060"/>
                </a:solidFill>
                <a:latin typeface="Arial" panose="020B0604020202020204" pitchFamily="34" charset="0"/>
                <a:cs typeface="Arial" panose="020B0604020202020204" pitchFamily="34" charset="0"/>
              </a:rPr>
              <a:t>  Nothing was in the ark except the two tablets which Moses put there at </a:t>
            </a:r>
            <a:r>
              <a:rPr lang="en-US" b="1" i="1" spc="-1" dirty="0" err="1">
                <a:solidFill>
                  <a:srgbClr val="002060"/>
                </a:solidFill>
                <a:latin typeface="Arial" panose="020B0604020202020204" pitchFamily="34" charset="0"/>
                <a:cs typeface="Arial" panose="020B0604020202020204" pitchFamily="34" charset="0"/>
              </a:rPr>
              <a:t>Horeb</a:t>
            </a:r>
            <a:r>
              <a:rPr lang="en-US" b="1" i="1" spc="-1" dirty="0">
                <a:solidFill>
                  <a:srgbClr val="002060"/>
                </a:solidFill>
                <a:latin typeface="Arial" panose="020B0604020202020204" pitchFamily="34" charset="0"/>
                <a:cs typeface="Arial" panose="020B0604020202020204" pitchFamily="34" charset="0"/>
              </a:rPr>
              <a:t>, when the LORD made a covenant with the children of Israel, when they had come out of Egypt.   </a:t>
            </a:r>
            <a:r>
              <a:rPr lang="en-US" b="1" spc="-1" dirty="0">
                <a:latin typeface="Arial" panose="020B0604020202020204" pitchFamily="34" charset="0"/>
                <a:cs typeface="Arial" panose="020B0604020202020204" pitchFamily="34" charset="0"/>
              </a:rPr>
              <a:t>(~ 970 BC)</a:t>
            </a:r>
          </a:p>
        </p:txBody>
      </p:sp>
      <p:sp>
        <p:nvSpPr>
          <p:cNvPr id="8" name="TextBox 7"/>
          <p:cNvSpPr txBox="1"/>
          <p:nvPr/>
        </p:nvSpPr>
        <p:spPr>
          <a:xfrm>
            <a:off x="1329647" y="5181600"/>
            <a:ext cx="7433353" cy="923330"/>
          </a:xfrm>
          <a:prstGeom prst="rect">
            <a:avLst/>
          </a:prstGeom>
          <a:noFill/>
          <a:ln w="34925">
            <a:solidFill>
              <a:schemeClr val="accent1"/>
            </a:solidFill>
          </a:ln>
        </p:spPr>
        <p:txBody>
          <a:bodyPr wrap="square" rtlCol="0">
            <a:spAutoFit/>
          </a:bodyPr>
          <a:lstStyle/>
          <a:p>
            <a:r>
              <a:rPr lang="en-US" b="1" spc="-1" dirty="0">
                <a:latin typeface="Arial" panose="020B0604020202020204" pitchFamily="34" charset="0"/>
                <a:cs typeface="Arial" panose="020B0604020202020204" pitchFamily="34" charset="0"/>
              </a:rPr>
              <a:t>6:27</a:t>
            </a:r>
            <a:r>
              <a:rPr lang="en-US" b="1" i="1" spc="-1" dirty="0">
                <a:latin typeface="Arial" panose="020B0604020202020204" pitchFamily="34" charset="0"/>
                <a:cs typeface="Arial" panose="020B0604020202020204" pitchFamily="34" charset="0"/>
              </a:rPr>
              <a:t>  </a:t>
            </a:r>
            <a:r>
              <a:rPr lang="en-US" b="1" i="1" spc="-1" dirty="0">
                <a:solidFill>
                  <a:srgbClr val="002060"/>
                </a:solidFill>
                <a:latin typeface="Arial" panose="020B0604020202020204" pitchFamily="34" charset="0"/>
                <a:cs typeface="Arial" panose="020B0604020202020204" pitchFamily="34" charset="0"/>
              </a:rPr>
              <a:t>"then hear in heaven, and forgive the sin of Your servants, Your people Israel, that You may teach them the good way in which they should walk.</a:t>
            </a:r>
          </a:p>
        </p:txBody>
      </p:sp>
    </p:spTree>
    <p:extLst>
      <p:ext uri="{BB962C8B-B14F-4D97-AF65-F5344CB8AC3E}">
        <p14:creationId xmlns:p14="http://schemas.microsoft.com/office/powerpoint/2010/main" val="1458494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1475</TotalTime>
  <Words>7435</Words>
  <Application>Microsoft Macintosh PowerPoint</Application>
  <PresentationFormat>On-screen Show (4:3)</PresentationFormat>
  <Paragraphs>778</Paragraphs>
  <Slides>28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Abadi MT Condensed Extra Bold</vt:lpstr>
      <vt:lpstr>Arial</vt:lpstr>
      <vt:lpstr>Calibri</vt:lpstr>
      <vt:lpstr>Corbel</vt:lpstr>
      <vt:lpstr>Verdana</vt:lpstr>
      <vt:lpstr>Wingdings</vt:lpstr>
      <vt:lpstr>Wingdings 2</vt:lpstr>
      <vt:lpstr>Wingdings 3</vt:lpstr>
      <vt:lpstr>Module</vt:lpstr>
      <vt:lpstr>Symphony of the Scriptures</vt:lpstr>
      <vt:lpstr>1 &amp; 2 Chronicles</vt:lpstr>
      <vt:lpstr>PowerPoint Presentation</vt:lpstr>
      <vt:lpstr>The uniqueness of Chronicles</vt:lpstr>
      <vt:lpstr>PowerPoint Presentation</vt:lpstr>
      <vt:lpstr>Timeline</vt:lpstr>
      <vt:lpstr>1 &amp; 2 Chronicles</vt:lpstr>
      <vt:lpstr>PowerPoint Presentation</vt:lpstr>
      <vt:lpstr>PowerPoint Presentation</vt:lpstr>
      <vt:lpstr>PowerPoint Presentation</vt:lpstr>
      <vt:lpstr>1 &amp; 2 Chronicles</vt:lpstr>
      <vt:lpstr>PowerPoint Presentation</vt:lpstr>
      <vt:lpstr> Kings of Judah (Southern Kingdom) </vt:lpstr>
      <vt:lpstr>Who wrote the book?</vt:lpstr>
      <vt:lpstr>Where are we?</vt:lpstr>
      <vt:lpstr>Why is 2 Chronicles so important?</vt:lpstr>
      <vt:lpstr>What's the point?</vt:lpstr>
      <vt:lpstr>How do I apply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143</cp:revision>
  <dcterms:created xsi:type="dcterms:W3CDTF">2010-11-07T11:38:16Z</dcterms:created>
  <dcterms:modified xsi:type="dcterms:W3CDTF">2022-12-29T17:58:20Z</dcterms:modified>
</cp:coreProperties>
</file>